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/>
                </c:pt>
              </c:strCache>
            </c:strRef>
          </c:tx>
          <c:spPr>
            <a:solidFill>
              <a:srgbClr val="1B4332"/>
            </a:solidFill>
          </c:spPr>
          <c:cat>
            <c:strRef>
              <c:f>Sheet1!$A$2:$A$4</c:f>
              <c:strCache>
                <c:ptCount val="3"/>
                <c:pt idx="0">
                  <c:v>Consumer
spending</c:v>
                </c:pt>
                <c:pt idx="1">
                  <c:v>Business
investment</c:v>
                </c:pt>
                <c:pt idx="2">
                  <c:v>Government
spending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68</c:v>
                </c:pt>
                <c:pt idx="1">
                  <c:v>18</c:v>
                </c:pt>
                <c:pt idx="2">
                  <c:v>17</c:v>
                </c:pt>
              </c:numCache>
            </c:numRef>
          </c:val>
        </c:ser>
        <c:dLbls>
          <c:numFmt formatCode="0&quot;%&quot;" sourceLinked="0"/>
          <c:txPr>
            <a:bodyPr/>
            <a:lstStyle/>
            <a:p>
              <a:pPr>
                <a:defRPr sz="1200" b="1">
                  <a:solidFill>
                    <a:srgbClr val="2B2B35"/>
                  </a:solidFill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gapWidth val="70"/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rgbClr val="E5E7EB"/>
            </a:solidFill>
          </a:ln>
        </c:spPr>
        <c:txPr>
          <a:bodyPr/>
          <a:lstStyle/>
          <a:p>
            <a:pPr>
              <a:defRPr sz="1200">
                <a:solidFill>
                  <a:srgbClr val="2B2B35"/>
                </a:solidFill>
              </a:defRPr>
            </a:pPr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/>
        <c:axPos val="l"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3D2C1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502920" cy="6858000"/>
          </a:xfrm>
          <a:prstGeom prst="rect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1463040"/>
            <a:ext cx="10180015" cy="3931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1000"/>
              </a:spcAft>
            </a:pPr>
            <a:r>
              <a:rPr sz="1100" b="1">
                <a:solidFill>
                  <a:srgbClr val="BBC7C2"/>
                </a:solidFill>
                <a:latin typeface="Calibri"/>
              </a:rPr>
              <a:t>UNIT 1 · ECONOMICS &amp; THE CONSUMER · LESSON 1.1</a:t>
            </a:r>
          </a:p>
          <a:p>
            <a:pPr algn="l">
              <a:lnSpc>
                <a:spcPct val="100000"/>
              </a:lnSpc>
              <a:spcAft>
                <a:spcPts val="1000"/>
              </a:spcAft>
            </a:pPr>
            <a:r>
              <a:rPr sz="5400" b="1">
                <a:solidFill>
                  <a:srgbClr val="FFFFFF"/>
                </a:solidFill>
                <a:latin typeface="Calibri"/>
              </a:rPr>
              <a:t>You, Your Family &amp; the Economy</a:t>
            </a:r>
          </a:p>
          <a:p>
            <a:pPr algn="l">
              <a:lnSpc>
                <a:spcPct val="100000"/>
              </a:lnSpc>
              <a:spcAft>
                <a:spcPts val="1000"/>
              </a:spcAft>
            </a:pPr>
            <a:r>
              <a:rPr sz="2200" b="0">
                <a:solidFill>
                  <a:srgbClr val="C0C0C0"/>
                </a:solidFill>
                <a:latin typeface="Calibri"/>
              </a:rPr>
              <a:t>Where you fit in the money machine</a:t>
            </a:r>
          </a:p>
          <a:p>
            <a:pPr algn="l">
              <a:lnSpc>
                <a:spcPct val="100000"/>
              </a:lnSpc>
              <a:spcAft>
                <a:spcPts val="1000"/>
              </a:spcAft>
            </a:pPr>
            <a:r>
              <a:rPr sz="1200" b="0">
                <a:solidFill>
                  <a:srgbClr val="9CA3AF"/>
                </a:solidFill>
                <a:latin typeface="Calibri"/>
              </a:rPr>
              <a:t>Economics · The Consumer's Role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" y="6217920"/>
            <a:ext cx="10180015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800" b="0">
                <a:solidFill>
                  <a:srgbClr val="6B7280"/>
                </a:solidFill>
                <a:latin typeface="Calibri"/>
              </a:rPr>
              <a:t>Madly Productive Pathways - Personal Finance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3D2C1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05840" y="1737360"/>
            <a:ext cx="256032" cy="256032"/>
          </a:xfrm>
          <a:prstGeom prst="rect">
            <a:avLst/>
          </a:prstGeom>
          <a:solidFill>
            <a:srgbClr val="BBC7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371600" y="1664208"/>
            <a:ext cx="9814255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000" b="1">
                <a:solidFill>
                  <a:srgbClr val="9CA3AF"/>
                </a:solidFill>
                <a:latin typeface="Calibri"/>
              </a:rPr>
              <a:t>APPLY 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" y="2286000"/>
            <a:ext cx="10180015" cy="23774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1000"/>
              </a:spcAft>
            </a:pPr>
            <a:r>
              <a:rPr sz="4800" b="1">
                <a:solidFill>
                  <a:srgbClr val="FFFFFF"/>
                </a:solidFill>
                <a:latin typeface="Calibri"/>
              </a:rPr>
              <a:t>Now find your own place in the machine.</a:t>
            </a:r>
          </a:p>
          <a:p>
            <a:pPr algn="l">
              <a:lnSpc>
                <a:spcPct val="100000"/>
              </a:lnSpc>
              <a:spcAft>
                <a:spcPts val="1000"/>
              </a:spcAft>
            </a:pPr>
            <a:r>
              <a:rPr sz="2200" b="0">
                <a:solidFill>
                  <a:srgbClr val="C0C0C0"/>
                </a:solidFill>
                <a:latin typeface="Calibri"/>
              </a:rPr>
              <a:t>Worksheet -&gt; Maple Street Case -&gt; Money Simulation kickoff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02920"/>
            <a:ext cx="201168" cy="201168"/>
          </a:xfrm>
          <a:prstGeom prst="rect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38912"/>
            <a:ext cx="10820095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000" b="1">
                <a:solidFill>
                  <a:srgbClr val="1B4332"/>
                </a:solidFill>
                <a:latin typeface="Calibri"/>
              </a:rPr>
              <a:t>MONEY SIMULATION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777240"/>
            <a:ext cx="11185855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3000" b="1">
                <a:solidFill>
                  <a:srgbClr val="2B2B35"/>
                </a:solidFill>
                <a:latin typeface="Calibri"/>
              </a:rPr>
              <a:t>Your Journey Starts Here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02920" y="1828800"/>
            <a:ext cx="2590723" cy="393192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1341081" y="2148840"/>
            <a:ext cx="914400" cy="91440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41081" y="2194560"/>
            <a:ext cx="914400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3400" b="0">
                <a:solidFill>
                  <a:srgbClr val="FFFFFF"/>
                </a:solidFill>
                <a:latin typeface="Segoe UI Emoji"/>
              </a:rPr>
              <a:t>🎯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3246120"/>
            <a:ext cx="2316403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1B4332"/>
                </a:solidFill>
                <a:latin typeface="Calibri"/>
              </a:rPr>
              <a:t>DRAW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794760"/>
            <a:ext cx="2133523" cy="178307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2B2B35"/>
                </a:solidFill>
                <a:latin typeface="Calibri"/>
              </a:rPr>
              <a:t>Pick a career and starting salary card.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367963" y="1828800"/>
            <a:ext cx="2590723" cy="393192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4206125" y="2148840"/>
            <a:ext cx="914400" cy="91440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206125" y="2194560"/>
            <a:ext cx="914400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3400" b="0">
                <a:solidFill>
                  <a:srgbClr val="FFFFFF"/>
                </a:solidFill>
                <a:latin typeface="Segoe UI Emoji"/>
              </a:rPr>
              <a:t>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05123" y="3246120"/>
            <a:ext cx="2316403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1B4332"/>
                </a:solidFill>
                <a:latin typeface="Calibri"/>
              </a:rPr>
              <a:t>DESCRIBE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96563" y="3794760"/>
            <a:ext cx="2133523" cy="178307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2B2B35"/>
                </a:solidFill>
                <a:latin typeface="Calibri"/>
              </a:rPr>
              <a:t>Write your 'My Economy' one-pager.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33007" y="1828800"/>
            <a:ext cx="2590723" cy="393192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7071169" y="2148840"/>
            <a:ext cx="914400" cy="91440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071169" y="2194560"/>
            <a:ext cx="914400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3400" b="0">
                <a:solidFill>
                  <a:srgbClr val="FFFFFF"/>
                </a:solidFill>
                <a:latin typeface="Segoe UI Emoji"/>
              </a:rPr>
              <a:t>📈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70167" y="3246120"/>
            <a:ext cx="2316403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1B4332"/>
                </a:solidFill>
                <a:latin typeface="Calibri"/>
              </a:rPr>
              <a:t>GROW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61607" y="3794760"/>
            <a:ext cx="2133523" cy="178307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2B2B35"/>
                </a:solidFill>
                <a:latin typeface="Calibri"/>
              </a:rPr>
              <a:t>Make money decisions every unit.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098051" y="1828800"/>
            <a:ext cx="2590723" cy="393192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9936213" y="2148840"/>
            <a:ext cx="914400" cy="91440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936213" y="2194560"/>
            <a:ext cx="914400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3400" b="0">
                <a:solidFill>
                  <a:srgbClr val="FFFFFF"/>
                </a:solidFill>
                <a:latin typeface="Segoe UI Emoji"/>
              </a:rPr>
              <a:t>🏆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235211" y="3246120"/>
            <a:ext cx="2316403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1B4332"/>
                </a:solidFill>
                <a:latin typeface="Calibri"/>
              </a:rPr>
              <a:t>PRESENT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326651" y="3794760"/>
            <a:ext cx="2133523" cy="178307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2B2B35"/>
                </a:solidFill>
                <a:latin typeface="Calibri"/>
              </a:rPr>
              <a:t>Finish with your Financial Life Plan.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2920" y="6473952"/>
            <a:ext cx="1118585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800" b="0">
                <a:solidFill>
                  <a:srgbClr val="6B7280"/>
                </a:solidFill>
                <a:latin typeface="Calibri"/>
              </a:rPr>
              <a:t>Madly Productive Pathways  |  Personal Finance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02920"/>
            <a:ext cx="201168" cy="201168"/>
          </a:xfrm>
          <a:prstGeom prst="rect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38912"/>
            <a:ext cx="10820095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000" b="1">
                <a:solidFill>
                  <a:srgbClr val="1B4332"/>
                </a:solidFill>
                <a:latin typeface="Calibri"/>
              </a:rPr>
              <a:t>EXIT TICKET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777240"/>
            <a:ext cx="11185855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3000" b="1">
                <a:solidFill>
                  <a:srgbClr val="2B2B35"/>
                </a:solidFill>
                <a:latin typeface="Calibri"/>
              </a:rPr>
              <a:t>3 - 2 - 1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02920" y="1920240"/>
            <a:ext cx="11185855" cy="118872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704088" y="2057400"/>
            <a:ext cx="914400" cy="91440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04088" y="2057400"/>
            <a:ext cx="914400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30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38528" y="1920240"/>
            <a:ext cx="9475927" cy="1188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800" b="1">
                <a:solidFill>
                  <a:srgbClr val="2B2B35"/>
                </a:solidFill>
                <a:latin typeface="Calibri"/>
              </a:rPr>
              <a:t>economic terms you can now define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02920" y="3364992"/>
            <a:ext cx="11185855" cy="118872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704088" y="3502152"/>
            <a:ext cx="914400" cy="91440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04088" y="3502152"/>
            <a:ext cx="914400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30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38528" y="3364992"/>
            <a:ext cx="9475927" cy="1188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800" b="1">
                <a:solidFill>
                  <a:srgbClr val="2B2B35"/>
                </a:solidFill>
                <a:latin typeface="Calibri"/>
              </a:rPr>
              <a:t>of your own roles in the economy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4809744"/>
            <a:ext cx="11185855" cy="118872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704088" y="4946904"/>
            <a:ext cx="914400" cy="91440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04088" y="4946904"/>
            <a:ext cx="914400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30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38528" y="4809744"/>
            <a:ext cx="9475927" cy="1188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800" b="1">
                <a:solidFill>
                  <a:srgbClr val="2B2B35"/>
                </a:solidFill>
                <a:latin typeface="Calibri"/>
              </a:rPr>
              <a:t>way your spending affects other people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6473952"/>
            <a:ext cx="1118585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800" b="0">
                <a:solidFill>
                  <a:srgbClr val="6B7280"/>
                </a:solidFill>
                <a:latin typeface="Calibri"/>
              </a:rPr>
              <a:t>Madly Productive Pathways  |  Personal Finance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3D2C1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05840" y="1234440"/>
            <a:ext cx="256032" cy="256032"/>
          </a:xfrm>
          <a:prstGeom prst="rect">
            <a:avLst/>
          </a:prstGeom>
          <a:solidFill>
            <a:srgbClr val="BBC7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371600" y="1161288"/>
            <a:ext cx="9814255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100" b="1">
                <a:solidFill>
                  <a:srgbClr val="9CA3AF"/>
                </a:solidFill>
                <a:latin typeface="Calibri"/>
              </a:rPr>
              <a:t>BELL RINGER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" y="1737360"/>
            <a:ext cx="10180015" cy="1645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3800" b="1">
                <a:solidFill>
                  <a:srgbClr val="FFFFFF"/>
                </a:solidFill>
                <a:latin typeface="Calibri"/>
              </a:rPr>
              <a:t>What if your town stopped spending for a week?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5840" y="3566160"/>
            <a:ext cx="10180015" cy="23774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5000"/>
              </a:lnSpc>
              <a:spcAft>
                <a:spcPts val="800"/>
              </a:spcAft>
            </a:pPr>
            <a:r>
              <a:rPr sz="1800" b="1">
                <a:solidFill>
                  <a:srgbClr val="BBC7C2"/>
                </a:solidFill>
                <a:latin typeface="Calibri"/>
              </a:rPr>
              <a:t>•  </a:t>
            </a:r>
            <a:r>
              <a:rPr sz="1800" b="0">
                <a:solidFill>
                  <a:srgbClr val="C0C0C0"/>
                </a:solidFill>
                <a:latin typeface="Calibri"/>
              </a:rPr>
              <a:t>No groceries, gas, apps, or eating out - for seven days.</a:t>
            </a:r>
          </a:p>
          <a:p>
            <a:pPr algn="l">
              <a:lnSpc>
                <a:spcPct val="105000"/>
              </a:lnSpc>
              <a:spcAft>
                <a:spcPts val="800"/>
              </a:spcAft>
            </a:pPr>
            <a:r>
              <a:rPr sz="1800" b="1">
                <a:solidFill>
                  <a:srgbClr val="BBC7C2"/>
                </a:solidFill>
                <a:latin typeface="Calibri"/>
              </a:rPr>
              <a:t>•  </a:t>
            </a:r>
            <a:r>
              <a:rPr sz="1800" b="0">
                <a:solidFill>
                  <a:srgbClr val="C0C0C0"/>
                </a:solidFill>
                <a:latin typeface="Calibri"/>
              </a:rPr>
              <a:t>Write it down: what happens to the stores, the workers, and the town?</a:t>
            </a:r>
          </a:p>
          <a:p>
            <a:pPr algn="l">
              <a:lnSpc>
                <a:spcPct val="105000"/>
              </a:lnSpc>
              <a:spcAft>
                <a:spcPts val="800"/>
              </a:spcAft>
            </a:pPr>
            <a:r>
              <a:rPr sz="1800" b="1">
                <a:solidFill>
                  <a:srgbClr val="BBC7C2"/>
                </a:solidFill>
                <a:latin typeface="Calibri"/>
              </a:rPr>
              <a:t>•  </a:t>
            </a:r>
            <a:r>
              <a:rPr sz="1800" b="0">
                <a:solidFill>
                  <a:srgbClr val="C0C0C0"/>
                </a:solidFill>
                <a:latin typeface="Calibri"/>
              </a:rPr>
              <a:t>Turn &amp; talk: where does the money you spend actually go?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5840" y="6080760"/>
            <a:ext cx="10180015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200" b="0">
                <a:solidFill>
                  <a:srgbClr val="6B7280"/>
                </a:solidFill>
                <a:latin typeface="Calibri"/>
              </a:rPr>
              <a:t>No wrong answers - we're surfacing what you already notice about the economy.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02920"/>
            <a:ext cx="201168" cy="201168"/>
          </a:xfrm>
          <a:prstGeom prst="rect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38912"/>
            <a:ext cx="10820095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000" b="1">
                <a:solidFill>
                  <a:srgbClr val="1B4332"/>
                </a:solidFill>
                <a:latin typeface="Calibri"/>
              </a:rPr>
              <a:t>OBJECTIVES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777240"/>
            <a:ext cx="11185855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3000" b="1">
                <a:solidFill>
                  <a:srgbClr val="2B2B35"/>
                </a:solidFill>
                <a:latin typeface="Calibri"/>
              </a:rPr>
              <a:t>By the End of Today You Can…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02920" y="1783080"/>
            <a:ext cx="11185855" cy="914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704088" y="1920240"/>
            <a:ext cx="640080" cy="64008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04088" y="1920240"/>
            <a:ext cx="64008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000" b="1">
                <a:solidFill>
                  <a:srgbClr val="FFFFFF"/>
                </a:solidFill>
                <a:latin typeface="Segoe UI Symbol"/>
              </a:rPr>
              <a:t>✓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64207" y="1783080"/>
            <a:ext cx="9750247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500" b="0">
                <a:solidFill>
                  <a:srgbClr val="2B2B35"/>
                </a:solidFill>
                <a:latin typeface="Calibri"/>
              </a:rPr>
              <a:t>Define economy, consumer, producer, and circular flow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02920" y="2898648"/>
            <a:ext cx="11185855" cy="914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704088" y="3035808"/>
            <a:ext cx="640080" cy="64008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04088" y="3035808"/>
            <a:ext cx="64008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000" b="1">
                <a:solidFill>
                  <a:srgbClr val="FFFFFF"/>
                </a:solidFill>
                <a:latin typeface="Segoe UI Symbol"/>
              </a:rPr>
              <a:t>✓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64207" y="2898648"/>
            <a:ext cx="9750247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500" b="0">
                <a:solidFill>
                  <a:srgbClr val="2B2B35"/>
                </a:solidFill>
                <a:latin typeface="Calibri"/>
              </a:rPr>
              <a:t>Explain how consumer spending drives most of the economy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4014215"/>
            <a:ext cx="11185855" cy="914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704088" y="4151376"/>
            <a:ext cx="640080" cy="64008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04088" y="4151376"/>
            <a:ext cx="64008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000" b="1">
                <a:solidFill>
                  <a:srgbClr val="FFFFFF"/>
                </a:solidFill>
                <a:latin typeface="Segoe UI Symbol"/>
              </a:rPr>
              <a:t>✓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64207" y="4014215"/>
            <a:ext cx="9750247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500" b="0">
                <a:solidFill>
                  <a:srgbClr val="2B2B35"/>
                </a:solidFill>
                <a:latin typeface="Calibri"/>
              </a:rPr>
              <a:t>Explain why self-sufficient families make the economy stable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02920" y="5129783"/>
            <a:ext cx="11185855" cy="914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704088" y="5266944"/>
            <a:ext cx="640080" cy="64008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04088" y="5266944"/>
            <a:ext cx="64008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000" b="1">
                <a:solidFill>
                  <a:srgbClr val="FFFFFF"/>
                </a:solidFill>
                <a:latin typeface="Segoe UI Symbol"/>
              </a:rPr>
              <a:t>✓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64207" y="5129783"/>
            <a:ext cx="9750247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500" b="0">
                <a:solidFill>
                  <a:srgbClr val="2B2B35"/>
                </a:solidFill>
                <a:latin typeface="Calibri"/>
              </a:rPr>
              <a:t>Identify your own roles: earner, consumer, and saver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473952"/>
            <a:ext cx="1118585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800" b="0">
                <a:solidFill>
                  <a:srgbClr val="6B7280"/>
                </a:solidFill>
                <a:latin typeface="Calibri"/>
              </a:rPr>
              <a:t>Madly Productive Pathways  |  Personal Finance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02920"/>
            <a:ext cx="201168" cy="201168"/>
          </a:xfrm>
          <a:prstGeom prst="rect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38912"/>
            <a:ext cx="10820095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000" b="1">
                <a:solidFill>
                  <a:srgbClr val="1B4332"/>
                </a:solidFill>
                <a:latin typeface="Calibri"/>
              </a:rPr>
              <a:t>CONCEPT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777240"/>
            <a:ext cx="11185855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3000" b="1">
                <a:solidFill>
                  <a:srgbClr val="2B2B35"/>
                </a:solidFill>
                <a:latin typeface="Calibri"/>
              </a:rPr>
              <a:t>What Is an Economy?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02920" y="1783080"/>
            <a:ext cx="11185855" cy="868680"/>
          </a:xfrm>
          <a:prstGeom prst="roundRect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1783080"/>
            <a:ext cx="10545775" cy="8686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800" b="1">
                <a:solidFill>
                  <a:srgbClr val="FFFFFF"/>
                </a:solidFill>
                <a:latin typeface="Calibri"/>
              </a:rPr>
              <a:t>An economy is simply how people turn work into money and money into the things they need.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02920" y="2907791"/>
            <a:ext cx="11185855" cy="914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704088" y="3044951"/>
            <a:ext cx="640080" cy="64008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04088" y="3044951"/>
            <a:ext cx="64008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000" b="1">
                <a:solidFill>
                  <a:srgbClr val="FFFFFF"/>
                </a:solidFill>
                <a:latin typeface="Segoe UI Symbol"/>
              </a:rPr>
              <a:t>•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64207" y="2907791"/>
            <a:ext cx="9750247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2B2B35"/>
                </a:solidFill>
                <a:latin typeface="Calibri"/>
              </a:rPr>
              <a:t>A system:  </a:t>
            </a:r>
            <a:r>
              <a:rPr sz="1500" b="0">
                <a:solidFill>
                  <a:srgbClr val="2B2B35"/>
                </a:solidFill>
                <a:latin typeface="Calibri"/>
              </a:rPr>
              <a:t>how a society makes, shares, and uses goods and services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4023359"/>
            <a:ext cx="11185855" cy="914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704088" y="4160520"/>
            <a:ext cx="640080" cy="64008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04088" y="4160520"/>
            <a:ext cx="64008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000" b="1">
                <a:solidFill>
                  <a:srgbClr val="FFFFFF"/>
                </a:solidFill>
                <a:latin typeface="Segoe UI Symbol"/>
              </a:rPr>
              <a:t>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64207" y="4023359"/>
            <a:ext cx="9750247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2B2B35"/>
                </a:solidFill>
                <a:latin typeface="Calibri"/>
              </a:rPr>
              <a:t>Goods:  </a:t>
            </a:r>
            <a:r>
              <a:rPr sz="1500" b="0">
                <a:solidFill>
                  <a:srgbClr val="2B2B35"/>
                </a:solidFill>
                <a:latin typeface="Calibri"/>
              </a:rPr>
              <a:t>things you can touch - food, phones, gas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02920" y="5138927"/>
            <a:ext cx="11185855" cy="914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704088" y="5276088"/>
            <a:ext cx="640080" cy="64008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04088" y="5276088"/>
            <a:ext cx="64008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000" b="1">
                <a:solidFill>
                  <a:srgbClr val="FFFFFF"/>
                </a:solidFill>
                <a:latin typeface="Segoe UI Symbol"/>
              </a:rPr>
              <a:t>•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64207" y="5138927"/>
            <a:ext cx="9750247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2B2B35"/>
                </a:solidFill>
                <a:latin typeface="Calibri"/>
              </a:rPr>
              <a:t>Services:  </a:t>
            </a:r>
            <a:r>
              <a:rPr sz="1500" b="0">
                <a:solidFill>
                  <a:srgbClr val="2B2B35"/>
                </a:solidFill>
                <a:latin typeface="Calibri"/>
              </a:rPr>
              <a:t>work done for you - haircuts, streaming, repairs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2920" y="6473952"/>
            <a:ext cx="1118585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800" b="0">
                <a:solidFill>
                  <a:srgbClr val="6B7280"/>
                </a:solidFill>
                <a:latin typeface="Calibri"/>
              </a:rPr>
              <a:t>Madly Productive Pathways  |  Personal Finance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02920"/>
            <a:ext cx="201168" cy="201168"/>
          </a:xfrm>
          <a:prstGeom prst="rect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38912"/>
            <a:ext cx="10820095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000" b="1">
                <a:solidFill>
                  <a:srgbClr val="1B4332"/>
                </a:solidFill>
                <a:latin typeface="Calibri"/>
              </a:rPr>
              <a:t>CONCEPT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777240"/>
            <a:ext cx="11185855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3000" b="1">
                <a:solidFill>
                  <a:srgbClr val="2B2B35"/>
                </a:solidFill>
                <a:latin typeface="Calibri"/>
              </a:rPr>
              <a:t>The Circular Flow of Money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02920" y="2569464"/>
            <a:ext cx="2508427" cy="3200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1382229" y="2194560"/>
            <a:ext cx="749808" cy="749808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82229" y="2212848"/>
            <a:ext cx="749808" cy="7498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6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2648" y="2980944"/>
            <a:ext cx="2288971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1B4332"/>
                </a:solidFill>
                <a:latin typeface="Calibri"/>
              </a:rPr>
              <a:t>WORK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529584"/>
            <a:ext cx="2142667" cy="20116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5000"/>
              </a:lnSpc>
              <a:spcAft>
                <a:spcPts val="400"/>
              </a:spcAft>
            </a:pPr>
            <a:r>
              <a:rPr sz="1200" b="0">
                <a:solidFill>
                  <a:srgbClr val="2B2B35"/>
                </a:solidFill>
                <a:latin typeface="Calibri"/>
              </a:rPr>
              <a:t>Households give businesses their labor and skills.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93059" y="3803904"/>
            <a:ext cx="420623" cy="7315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600" b="1">
                <a:solidFill>
                  <a:srgbClr val="1B4332"/>
                </a:solidFill>
                <a:latin typeface="Calibri"/>
              </a:rPr>
              <a:t>→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395395" y="2569464"/>
            <a:ext cx="2508427" cy="3200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4274705" y="2194560"/>
            <a:ext cx="749808" cy="749808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274705" y="2212848"/>
            <a:ext cx="749808" cy="7498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6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05123" y="2980944"/>
            <a:ext cx="2288971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1B4332"/>
                </a:solidFill>
                <a:latin typeface="Calibri"/>
              </a:rPr>
              <a:t>INCOME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78275" y="3529584"/>
            <a:ext cx="2142667" cy="20116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5000"/>
              </a:lnSpc>
              <a:spcAft>
                <a:spcPts val="400"/>
              </a:spcAft>
            </a:pPr>
            <a:r>
              <a:rPr sz="1200" b="0">
                <a:solidFill>
                  <a:srgbClr val="2B2B35"/>
                </a:solidFill>
                <a:latin typeface="Calibri"/>
              </a:rPr>
              <a:t>Businesses pay households wages for that work.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85535" y="3803904"/>
            <a:ext cx="420623" cy="7315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600" b="1">
                <a:solidFill>
                  <a:srgbClr val="1B4332"/>
                </a:solidFill>
                <a:latin typeface="Calibri"/>
              </a:rPr>
              <a:t>→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287871" y="2569464"/>
            <a:ext cx="2508427" cy="3200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7167181" y="2194560"/>
            <a:ext cx="749808" cy="749808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167181" y="2212848"/>
            <a:ext cx="749808" cy="7498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6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97599" y="2980944"/>
            <a:ext cx="2288971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1B4332"/>
                </a:solidFill>
                <a:latin typeface="Calibri"/>
              </a:rPr>
              <a:t>SPEND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70751" y="3529584"/>
            <a:ext cx="2142667" cy="20116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5000"/>
              </a:lnSpc>
              <a:spcAft>
                <a:spcPts val="400"/>
              </a:spcAft>
            </a:pPr>
            <a:r>
              <a:rPr sz="1200" b="0">
                <a:solidFill>
                  <a:srgbClr val="2B2B35"/>
                </a:solidFill>
                <a:latin typeface="Calibri"/>
              </a:rPr>
              <a:t>Households spend that income on goods and services.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778011" y="3803904"/>
            <a:ext cx="420623" cy="7315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600" b="1">
                <a:solidFill>
                  <a:srgbClr val="1B4332"/>
                </a:solidFill>
                <a:latin typeface="Calibri"/>
              </a:rPr>
              <a:t>→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180347" y="2569464"/>
            <a:ext cx="2508427" cy="3200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10059657" y="2194560"/>
            <a:ext cx="749808" cy="749808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0059657" y="2212848"/>
            <a:ext cx="749808" cy="7498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6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290075" y="2980944"/>
            <a:ext cx="2288971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1B4332"/>
                </a:solidFill>
                <a:latin typeface="Calibri"/>
              </a:rPr>
              <a:t>REVENUE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363227" y="3529584"/>
            <a:ext cx="2142667" cy="20116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5000"/>
              </a:lnSpc>
              <a:spcAft>
                <a:spcPts val="400"/>
              </a:spcAft>
            </a:pPr>
            <a:r>
              <a:rPr sz="1200" b="0">
                <a:solidFill>
                  <a:srgbClr val="2B2B35"/>
                </a:solidFill>
                <a:latin typeface="Calibri"/>
              </a:rPr>
              <a:t>That spending becomes business revenue - and the loop repeats.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920" y="6473952"/>
            <a:ext cx="1118585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800" b="0">
                <a:solidFill>
                  <a:srgbClr val="6B7280"/>
                </a:solidFill>
                <a:latin typeface="Calibri"/>
              </a:rPr>
              <a:t>Madly Productive Pathways  |  Personal Finance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02920"/>
            <a:ext cx="201168" cy="201168"/>
          </a:xfrm>
          <a:prstGeom prst="rect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38912"/>
            <a:ext cx="10820095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000" b="1">
                <a:solidFill>
                  <a:srgbClr val="1B4332"/>
                </a:solidFill>
                <a:latin typeface="Calibri"/>
              </a:rPr>
              <a:t>CONCEPT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777240"/>
            <a:ext cx="11185855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3000" b="1">
                <a:solidFill>
                  <a:srgbClr val="2B2B35"/>
                </a:solidFill>
                <a:latin typeface="Calibri"/>
              </a:rPr>
              <a:t>The Consumer Is the Engine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02920" y="1783080"/>
            <a:ext cx="11185855" cy="868680"/>
          </a:xfrm>
          <a:prstGeom prst="roundRect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1783080"/>
            <a:ext cx="10545775" cy="8686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800" b="1">
                <a:solidFill>
                  <a:srgbClr val="FFFFFF"/>
                </a:solidFill>
                <a:latin typeface="Calibri"/>
              </a:rPr>
              <a:t>Consumers - not factories - start the cycle. Spending is the spark.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02920" y="2907791"/>
            <a:ext cx="11185855" cy="914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704088" y="3044951"/>
            <a:ext cx="640080" cy="64008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04088" y="3044951"/>
            <a:ext cx="64008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000" b="1">
                <a:solidFill>
                  <a:srgbClr val="FFFFFF"/>
                </a:solidFill>
                <a:latin typeface="Segoe UI Symbol"/>
              </a:rPr>
              <a:t>•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64207" y="2907791"/>
            <a:ext cx="9750247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2B2B35"/>
                </a:solidFill>
                <a:latin typeface="Calibri"/>
              </a:rPr>
              <a:t>You decide:  </a:t>
            </a:r>
            <a:r>
              <a:rPr sz="1500" b="0">
                <a:solidFill>
                  <a:srgbClr val="2B2B35"/>
                </a:solidFill>
                <a:latin typeface="Calibri"/>
              </a:rPr>
              <a:t>what you buy tells businesses what to make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4023359"/>
            <a:ext cx="11185855" cy="914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704088" y="4160520"/>
            <a:ext cx="640080" cy="64008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04088" y="4160520"/>
            <a:ext cx="64008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000" b="1">
                <a:solidFill>
                  <a:srgbClr val="FFFFFF"/>
                </a:solidFill>
                <a:latin typeface="Segoe UI Symbol"/>
              </a:rPr>
              <a:t>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64207" y="4023359"/>
            <a:ext cx="9750247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2B2B35"/>
                </a:solidFill>
                <a:latin typeface="Calibri"/>
              </a:rPr>
              <a:t>Spending = votes:  </a:t>
            </a:r>
            <a:r>
              <a:rPr sz="1500" b="0">
                <a:solidFill>
                  <a:srgbClr val="2B2B35"/>
                </a:solidFill>
                <a:latin typeface="Calibri"/>
              </a:rPr>
              <a:t>every dollar is a vote for a product or company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02920" y="5138927"/>
            <a:ext cx="11185855" cy="91440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704088" y="5276088"/>
            <a:ext cx="640080" cy="64008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04088" y="5276088"/>
            <a:ext cx="640080" cy="640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2000" b="1">
                <a:solidFill>
                  <a:srgbClr val="FFFFFF"/>
                </a:solidFill>
                <a:latin typeface="Segoe UI Symbol"/>
              </a:rPr>
              <a:t>•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64207" y="5138927"/>
            <a:ext cx="9750247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2B2B35"/>
                </a:solidFill>
                <a:latin typeface="Calibri"/>
              </a:rPr>
              <a:t>Demand drives jobs:  </a:t>
            </a:r>
            <a:r>
              <a:rPr sz="1500" b="0">
                <a:solidFill>
                  <a:srgbClr val="2B2B35"/>
                </a:solidFill>
                <a:latin typeface="Calibri"/>
              </a:rPr>
              <a:t>more demand means more workers hired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2920" y="6473952"/>
            <a:ext cx="1118585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800" b="0">
                <a:solidFill>
                  <a:srgbClr val="6B7280"/>
                </a:solidFill>
                <a:latin typeface="Calibri"/>
              </a:rPr>
              <a:t>Madly Productive Pathways  |  Personal Finance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02920"/>
            <a:ext cx="201168" cy="201168"/>
          </a:xfrm>
          <a:prstGeom prst="rect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38912"/>
            <a:ext cx="10820095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000" b="1">
                <a:solidFill>
                  <a:srgbClr val="1B4332"/>
                </a:solidFill>
                <a:latin typeface="Calibri"/>
              </a:rPr>
              <a:t>WHY IT MATTERS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777240"/>
            <a:ext cx="11185855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3000" b="1">
                <a:solidFill>
                  <a:srgbClr val="2B2B35"/>
                </a:solidFill>
                <a:latin typeface="Calibri"/>
              </a:rPr>
              <a:t>What Drives the U.S. Economy</a:t>
            </a:r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640080" y="1828800"/>
          <a:ext cx="10911535" cy="36576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0080" y="6126480"/>
            <a:ext cx="10911535" cy="411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100" b="0">
                <a:solidFill>
                  <a:srgbClr val="6B7280"/>
                </a:solidFill>
                <a:latin typeface="Calibri"/>
              </a:rPr>
              <a:t>Illustrative shares of economic activity. Consumer spending is roughly two-thirds - that's you.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6473952"/>
            <a:ext cx="1118585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800" b="0">
                <a:solidFill>
                  <a:srgbClr val="6B7280"/>
                </a:solidFill>
                <a:latin typeface="Calibri"/>
              </a:rPr>
              <a:t>Madly Productive Pathways  |  Personal Finance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02920"/>
            <a:ext cx="201168" cy="201168"/>
          </a:xfrm>
          <a:prstGeom prst="rect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38912"/>
            <a:ext cx="10820095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000" b="1">
                <a:solidFill>
                  <a:srgbClr val="1B4332"/>
                </a:solidFill>
                <a:latin typeface="Calibri"/>
              </a:rPr>
              <a:t>CONCEPT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777240"/>
            <a:ext cx="11185855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3000" b="1">
                <a:solidFill>
                  <a:srgbClr val="2B2B35"/>
                </a:solidFill>
                <a:latin typeface="Calibri"/>
              </a:rPr>
              <a:t>Your Roles in the Economy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02920" y="1828800"/>
            <a:ext cx="2590723" cy="393192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1341081" y="2148840"/>
            <a:ext cx="914400" cy="91440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41081" y="2194560"/>
            <a:ext cx="914400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3400" b="0">
                <a:solidFill>
                  <a:srgbClr val="FFFFFF"/>
                </a:solidFill>
                <a:latin typeface="Segoe UI Emoji"/>
              </a:rPr>
              <a:t>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3246120"/>
            <a:ext cx="2316403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1B4332"/>
                </a:solidFill>
                <a:latin typeface="Calibri"/>
              </a:rPr>
              <a:t>EARNER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794760"/>
            <a:ext cx="2133523" cy="178307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2B2B35"/>
                </a:solidFill>
                <a:latin typeface="Calibri"/>
              </a:rPr>
              <a:t>You trade work for income.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367963" y="1828800"/>
            <a:ext cx="2590723" cy="393192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4206125" y="2148840"/>
            <a:ext cx="914400" cy="91440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206125" y="2194560"/>
            <a:ext cx="914400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3400" b="0">
                <a:solidFill>
                  <a:srgbClr val="FFFFFF"/>
                </a:solidFill>
                <a:latin typeface="Segoe UI Emoji"/>
              </a:rPr>
              <a:t>🛒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05123" y="3246120"/>
            <a:ext cx="2316403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1B4332"/>
                </a:solidFill>
                <a:latin typeface="Calibri"/>
              </a:rPr>
              <a:t>CONSUMER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96563" y="3794760"/>
            <a:ext cx="2133523" cy="178307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2B2B35"/>
                </a:solidFill>
                <a:latin typeface="Calibri"/>
              </a:rPr>
              <a:t>You spend income on goods and services.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33007" y="1828800"/>
            <a:ext cx="2590723" cy="393192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7071169" y="2148840"/>
            <a:ext cx="914400" cy="91440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071169" y="2194560"/>
            <a:ext cx="914400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3400" b="0">
                <a:solidFill>
                  <a:srgbClr val="FFFFFF"/>
                </a:solidFill>
                <a:latin typeface="Segoe UI Emoji"/>
              </a:rPr>
              <a:t>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70167" y="3246120"/>
            <a:ext cx="2316403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1B4332"/>
                </a:solidFill>
                <a:latin typeface="Calibri"/>
              </a:rPr>
              <a:t>SAVER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61607" y="3794760"/>
            <a:ext cx="2133523" cy="178307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2B2B35"/>
                </a:solidFill>
                <a:latin typeface="Calibri"/>
              </a:rPr>
              <a:t>You set money aside for the future.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098051" y="1828800"/>
            <a:ext cx="2590723" cy="3931920"/>
          </a:xfrm>
          <a:prstGeom prst="roundRect">
            <a:avLst/>
          </a:prstGeom>
          <a:solidFill>
            <a:srgbClr val="DFE5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9936213" y="2148840"/>
            <a:ext cx="914400" cy="914400"/>
          </a:xfrm>
          <a:prstGeom prst="ellipse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936213" y="2194560"/>
            <a:ext cx="914400" cy="9144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3400" b="0">
                <a:solidFill>
                  <a:srgbClr val="FFFFFF"/>
                </a:solidFill>
                <a:latin typeface="Segoe UI Emoji"/>
              </a:rPr>
              <a:t>🗳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235211" y="3246120"/>
            <a:ext cx="2316403" cy="502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sz="1500" b="1">
                <a:solidFill>
                  <a:srgbClr val="1B4332"/>
                </a:solidFill>
                <a:latin typeface="Calibri"/>
              </a:rPr>
              <a:t>CITIZEN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326651" y="3794760"/>
            <a:ext cx="2133523" cy="178307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8000"/>
              </a:lnSpc>
              <a:spcAft>
                <a:spcPts val="400"/>
              </a:spcAft>
            </a:pPr>
            <a:r>
              <a:rPr sz="1250" b="0">
                <a:solidFill>
                  <a:srgbClr val="2B2B35"/>
                </a:solidFill>
                <a:latin typeface="Calibri"/>
              </a:rPr>
              <a:t>Your choices shape what the economy makes.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2920" y="6473952"/>
            <a:ext cx="1118585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800" b="0">
                <a:solidFill>
                  <a:srgbClr val="6B7280"/>
                </a:solidFill>
                <a:latin typeface="Calibri"/>
              </a:rPr>
              <a:t>Madly Productive Pathways  |  Personal Finance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02920"/>
            <a:ext cx="201168" cy="201168"/>
          </a:xfrm>
          <a:prstGeom prst="rect">
            <a:avLst/>
          </a:prstGeom>
          <a:solidFill>
            <a:srgbClr val="1B43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438912"/>
            <a:ext cx="10820095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1000" b="1">
                <a:solidFill>
                  <a:srgbClr val="1B4332"/>
                </a:solidFill>
                <a:latin typeface="Calibri"/>
              </a:rPr>
              <a:t>CONCEPT 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2920" y="777240"/>
            <a:ext cx="11185855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3000" b="1">
                <a:solidFill>
                  <a:srgbClr val="2B2B35"/>
                </a:solidFill>
                <a:latin typeface="Calibri"/>
              </a:rPr>
              <a:t>Why Self-Sufficient Families Matter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02920" y="1828800"/>
            <a:ext cx="5410047" cy="4160520"/>
          </a:xfrm>
          <a:prstGeom prst="roundRect">
            <a:avLst/>
          </a:prstGeom>
          <a:solidFill>
            <a:srgbClr val="FBEA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77240" y="2084832"/>
            <a:ext cx="4861407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2000" b="1">
                <a:solidFill>
                  <a:srgbClr val="B23A2E"/>
                </a:solidFill>
                <a:latin typeface="Segoe UI Symbol"/>
              </a:rPr>
              <a:t>⚠  </a:t>
            </a:r>
            <a:r>
              <a:rPr sz="1900" b="1">
                <a:solidFill>
                  <a:srgbClr val="B23A2E"/>
                </a:solidFill>
                <a:latin typeface="Calibri"/>
              </a:rPr>
              <a:t>Financially Fragile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88920"/>
            <a:ext cx="4769967" cy="29718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  <a:spcAft>
                <a:spcPts val="1000"/>
              </a:spcAft>
            </a:pPr>
            <a:r>
              <a:rPr sz="1400" b="1">
                <a:solidFill>
                  <a:srgbClr val="B23A2E"/>
                </a:solidFill>
                <a:latin typeface="Calibri"/>
              </a:rPr>
              <a:t>•  </a:t>
            </a:r>
            <a:r>
              <a:rPr sz="1400" b="0">
                <a:solidFill>
                  <a:srgbClr val="2B2B35"/>
                </a:solidFill>
                <a:latin typeface="Calibri"/>
              </a:rPr>
              <a:t>Relies on debt to cover basics</a:t>
            </a:r>
          </a:p>
          <a:p>
            <a:pPr algn="l">
              <a:lnSpc>
                <a:spcPct val="110000"/>
              </a:lnSpc>
              <a:spcAft>
                <a:spcPts val="1000"/>
              </a:spcAft>
            </a:pPr>
            <a:r>
              <a:rPr sz="1400" b="1">
                <a:solidFill>
                  <a:srgbClr val="B23A2E"/>
                </a:solidFill>
                <a:latin typeface="Calibri"/>
              </a:rPr>
              <a:t>•  </a:t>
            </a:r>
            <a:r>
              <a:rPr sz="1400" b="0">
                <a:solidFill>
                  <a:srgbClr val="2B2B35"/>
                </a:solidFill>
                <a:latin typeface="Calibri"/>
              </a:rPr>
              <a:t>No cushion for a surprise bill</a:t>
            </a:r>
          </a:p>
          <a:p>
            <a:pPr algn="l">
              <a:lnSpc>
                <a:spcPct val="110000"/>
              </a:lnSpc>
              <a:spcAft>
                <a:spcPts val="1000"/>
              </a:spcAft>
            </a:pPr>
            <a:r>
              <a:rPr sz="1400" b="1">
                <a:solidFill>
                  <a:srgbClr val="B23A2E"/>
                </a:solidFill>
                <a:latin typeface="Calibri"/>
              </a:rPr>
              <a:t>•  </a:t>
            </a:r>
            <a:r>
              <a:rPr sz="1400" b="0">
                <a:solidFill>
                  <a:srgbClr val="2B2B35"/>
                </a:solidFill>
                <a:latin typeface="Calibri"/>
              </a:rPr>
              <a:t>Cuts spending sharply in a downturn</a:t>
            </a:r>
          </a:p>
          <a:p>
            <a:pPr algn="l">
              <a:lnSpc>
                <a:spcPct val="110000"/>
              </a:lnSpc>
              <a:spcAft>
                <a:spcPts val="1000"/>
              </a:spcAft>
            </a:pPr>
            <a:r>
              <a:rPr sz="1400" b="1">
                <a:solidFill>
                  <a:srgbClr val="B23A2E"/>
                </a:solidFill>
                <a:latin typeface="Calibri"/>
              </a:rPr>
              <a:t>•  </a:t>
            </a:r>
            <a:r>
              <a:rPr sz="1400" b="0">
                <a:solidFill>
                  <a:srgbClr val="2B2B35"/>
                </a:solidFill>
                <a:latin typeface="Calibri"/>
              </a:rPr>
              <a:t>Strain ripples out to others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78727" y="1828800"/>
            <a:ext cx="5410047" cy="4160520"/>
          </a:xfrm>
          <a:prstGeom prst="roundRect">
            <a:avLst/>
          </a:prstGeom>
          <a:solidFill>
            <a:srgbClr val="E9F5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53047" y="2084832"/>
            <a:ext cx="4861407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2000" b="1">
                <a:solidFill>
                  <a:srgbClr val="1E7A46"/>
                </a:solidFill>
                <a:latin typeface="Segoe UI Symbol"/>
              </a:rPr>
              <a:t>✓  </a:t>
            </a:r>
            <a:r>
              <a:rPr sz="1900" b="1">
                <a:solidFill>
                  <a:srgbClr val="1E7A46"/>
                </a:solidFill>
                <a:latin typeface="Calibri"/>
              </a:rPr>
              <a:t>Financially Self-Sufficient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98767" y="2788920"/>
            <a:ext cx="4769967" cy="29718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  <a:spcAft>
                <a:spcPts val="1000"/>
              </a:spcAft>
            </a:pPr>
            <a:r>
              <a:rPr sz="1400" b="1">
                <a:solidFill>
                  <a:srgbClr val="1E7A46"/>
                </a:solidFill>
                <a:latin typeface="Calibri"/>
              </a:rPr>
              <a:t>•  </a:t>
            </a:r>
            <a:r>
              <a:rPr sz="1400" b="0">
                <a:solidFill>
                  <a:srgbClr val="2B2B35"/>
                </a:solidFill>
                <a:latin typeface="Calibri"/>
              </a:rPr>
              <a:t>Covers its own needs from its income</a:t>
            </a:r>
          </a:p>
          <a:p>
            <a:pPr algn="l">
              <a:lnSpc>
                <a:spcPct val="110000"/>
              </a:lnSpc>
              <a:spcAft>
                <a:spcPts val="1000"/>
              </a:spcAft>
            </a:pPr>
            <a:r>
              <a:rPr sz="1400" b="1">
                <a:solidFill>
                  <a:srgbClr val="1E7A46"/>
                </a:solidFill>
                <a:latin typeface="Calibri"/>
              </a:rPr>
              <a:t>•  </a:t>
            </a:r>
            <a:r>
              <a:rPr sz="1400" b="0">
                <a:solidFill>
                  <a:srgbClr val="2B2B35"/>
                </a:solidFill>
                <a:latin typeface="Calibri"/>
              </a:rPr>
              <a:t>Has savings for emergencies</a:t>
            </a:r>
          </a:p>
          <a:p>
            <a:pPr algn="l">
              <a:lnSpc>
                <a:spcPct val="110000"/>
              </a:lnSpc>
              <a:spcAft>
                <a:spcPts val="1000"/>
              </a:spcAft>
            </a:pPr>
            <a:r>
              <a:rPr sz="1400" b="1">
                <a:solidFill>
                  <a:srgbClr val="1E7A46"/>
                </a:solidFill>
                <a:latin typeface="Calibri"/>
              </a:rPr>
              <a:t>•  </a:t>
            </a:r>
            <a:r>
              <a:rPr sz="1400" b="0">
                <a:solidFill>
                  <a:srgbClr val="2B2B35"/>
                </a:solidFill>
                <a:latin typeface="Calibri"/>
              </a:rPr>
              <a:t>Keeps spending steady in hard times</a:t>
            </a:r>
          </a:p>
          <a:p>
            <a:pPr algn="l">
              <a:lnSpc>
                <a:spcPct val="110000"/>
              </a:lnSpc>
              <a:spcAft>
                <a:spcPts val="1000"/>
              </a:spcAft>
            </a:pPr>
            <a:r>
              <a:rPr sz="1400" b="1">
                <a:solidFill>
                  <a:srgbClr val="1E7A46"/>
                </a:solidFill>
                <a:latin typeface="Calibri"/>
              </a:rPr>
              <a:t>•  </a:t>
            </a:r>
            <a:r>
              <a:rPr sz="1400" b="0">
                <a:solidFill>
                  <a:srgbClr val="2B2B35"/>
                </a:solidFill>
                <a:latin typeface="Calibri"/>
              </a:rPr>
              <a:t>Adds stability to the whole economy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" y="6473952"/>
            <a:ext cx="11185855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Aft>
                <a:spcPts val="400"/>
              </a:spcAft>
            </a:pPr>
            <a:r>
              <a:rPr sz="800" b="0">
                <a:solidFill>
                  <a:srgbClr val="6B7280"/>
                </a:solidFill>
                <a:latin typeface="Calibri"/>
              </a:rPr>
              <a:t>Madly Productive Pathways  |  Personal Finance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