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502920" cy="6858000"/>
          </a:xfrm>
          <a:prstGeom prst="rect">
            <a:avLst/>
          </a:prstGeom>
          <a:solidFill>
            <a:srgbClr val="94646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51560" y="777240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946464"/>
                </a:solidFill>
              </a:rPr>
              <a:t>AP® MICROECONOMICS · UNIT 1 · TOPIC 1.1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1560" y="2011680"/>
            <a:ext cx="10698480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6000" b="1">
                <a:solidFill>
                  <a:srgbClr val="FFFFFF"/>
                </a:solidFill>
              </a:rPr>
              <a:t>Scarcity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" y="4434840"/>
            <a:ext cx="100584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>
                <a:solidFill>
                  <a:srgbClr val="C0C0C0"/>
                </a:solidFill>
              </a:rPr>
              <a:t>Lesson Slides  ·  1 class periods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1560" y="608076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solidFill>
                  <a:srgbClr val="9CA3AF"/>
                </a:solidFill>
              </a:rPr>
              <a:t>LO: MKT-1.A  ·  Skill: 1.A  ·  Portfolio: Analysis Memo 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0" y="6446520"/>
            <a:ext cx="5486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i="1">
                <a:solidFill>
                  <a:srgbClr val="6B7280"/>
                </a:solidFill>
              </a:rPr>
              <a:t>Aligned to the AP® Microeconomics Course Framework (Effective Fall 2022)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MARKET ANALYST PORTFOLIO · 32–40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Analysis Memo 1 — Lumora Lighting Co.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554480"/>
            <a:ext cx="112471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>
                <a:solidFill>
                  <a:srgbClr val="6B7280"/>
                </a:solidFill>
              </a:rPr>
              <a:t>You are now a market analyst studying Lumora Lighting Co. On Analysis Memo 1: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22402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5A1010"/>
                </a:solidFill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3317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Inventory the four resources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3040" y="29260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Give one specific Lumora example of land, labor, capital, and entrepreneurship.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920" y="35356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5A1010"/>
                </a:solidFill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6271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Name the key trade-off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42214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Lumora's one assembly line can build desk lamps OR floor lamps this quarter — not both at full volume.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48310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5A1010"/>
                </a:solidFill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49225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State the opportunity cost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55168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What does Lumora give up with each option? Make a recommendation.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EXIT TICKET · 40–45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Exit Ticket — before you leave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554480"/>
            <a:ext cx="112471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>
                <a:solidFill>
                  <a:srgbClr val="6B7280"/>
                </a:solidFill>
              </a:rPr>
              <a:t>Five minutes. Answer all three.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22402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5A1010"/>
                </a:solidFill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3317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Land, labor, capital, or entrepreneurship?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3040" y="29260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A tailor uses a sewing machine to make jackets. Which economic resource is the sewing machine?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920" y="35356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5A1010"/>
                </a:solidFill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6271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Scarce or non-rival?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42214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A bakery's one mixer versus a bread recipe many bakers can use at once — which is which, and why?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48310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5A1010"/>
                </a:solidFill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49225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Explain the choice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55168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In 2–3 sentences, explain why even a profitable firm still faces scarcity.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BELL RINGER · 0–5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The One-Oven Food Truck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5120640" cy="4572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1920240"/>
            <a:ext cx="438912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000" b="1">
                <a:solidFill>
                  <a:srgbClr val="9CA3AF"/>
                </a:solidFill>
              </a:rPr>
              <a:t>THE SCENARIO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2286000"/>
            <a:ext cx="4389120" cy="1463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5600" b="1">
                <a:solidFill>
                  <a:srgbClr val="FFFFFF"/>
                </a:solidFill>
              </a:rPr>
              <a:t>One oven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4114800"/>
            <a:ext cx="4389120" cy="1645919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A new food truck has a single oven, two cooks, and a four-hour lunch rush. The line wants pizzas, pretzels, and roasted-veggie bowls — far more orders than one oven can fill before the rush ends.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97880" y="15544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5A1010"/>
                </a:solidFill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0" y="1600200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What makes this an economic problem?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6560" y="2103120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Customers' wants outrun what the truck's resources can produce.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97880" y="265176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5A1010"/>
                </a:solidFill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66560" y="2697479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Name the limited resources.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66560" y="3200400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List what the truck does not have enough of during the rush.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97880" y="3749039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5A1010"/>
                </a:solidFill>
              </a:rPr>
              <a:t>03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66560" y="3794759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Which item should they make?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66560" y="4297679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Choosing one item means giving up sales of another — name that cost.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897880" y="484632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5A1010"/>
                </a:solidFill>
              </a:rPr>
              <a:t>04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66560" y="4892040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Would more cash fix it right now?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766560" y="5394959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Could money buy a second oven before the rush ends today?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LO MKT-1.A · EK MKT-1.A.1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Scarcity — the fundamental economic problem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11247120" cy="150876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828800"/>
            <a:ext cx="10698480" cy="10515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Scarcity exists because human wants are unlimited but the resources to satisfy them are limited.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3346703"/>
            <a:ext cx="182880" cy="182880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291839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Every individual, firm, and market faces it — not just whole economies.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3941063"/>
            <a:ext cx="182880" cy="182880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88620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Because resources are limited, people and firms MUST make choices.</a:t>
            </a:r>
          </a:p>
        </p:txBody>
      </p:sp>
      <p:sp>
        <p:nvSpPr>
          <p:cNvPr id="12" name="Oval 11"/>
          <p:cNvSpPr/>
          <p:nvPr/>
        </p:nvSpPr>
        <p:spPr>
          <a:xfrm>
            <a:off x="548640" y="4535424"/>
            <a:ext cx="182880" cy="182880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448056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 b="1">
                <a:solidFill>
                  <a:srgbClr val="1F2937"/>
                </a:solidFill>
              </a:rPr>
              <a:t>Economic trade-offs arise directly from scarcity.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685800"/>
            <a:ext cx="128016" cy="128016"/>
          </a:xfrm>
          <a:prstGeom prst="rect">
            <a:avLst/>
          </a:prstGeom>
          <a:solidFill>
            <a:srgbClr val="94646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13232" y="64922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FACTORS OF PRODUCTION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2468880"/>
            <a:ext cx="114300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FFFFFF"/>
                </a:solidFill>
              </a:rPr>
              <a:t>The Four Economic Resources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45720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>
                <a:solidFill>
                  <a:srgbClr val="C0C0C0"/>
                </a:solidFill>
              </a:rPr>
              <a:t>Land · Labor · Capital · Entrepreneurship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9CA3AF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LO MKT-1.A · 13–23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The four economic resources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554480"/>
            <a:ext cx="112471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>
                <a:solidFill>
                  <a:srgbClr val="6B7280"/>
                </a:solidFill>
              </a:rPr>
              <a:t>Every good or service is produced using some mix of these four inputs: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22402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5A1010"/>
                </a:solidFill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3317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Land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3040" y="2926080"/>
            <a:ext cx="10424160" cy="2857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All natural resources — soil, water, minerals, timber, oil.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920" y="321183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5A1010"/>
                </a:solidFill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30327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Labor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3897630"/>
            <a:ext cx="10424160" cy="2857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Human physical and mental effort used to produce things.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41833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5A1010"/>
                </a:solidFill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42748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Capital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4869180"/>
            <a:ext cx="10424160" cy="2857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Manufactured aids to production — tools, machines, equipment. Not money.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" y="515493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5A1010"/>
                </a:solidFill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63040" y="524637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Entrepreneurship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63040" y="5840730"/>
            <a:ext cx="10424160" cy="2857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The initiative that organizes the other three and takes the risk of producing.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EK MKT-1.A.2 · WHAT IS AND IS NOT SCARCE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Rival vs. Non-Rival Resources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55321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554480"/>
            <a:ext cx="5532120" cy="73152"/>
          </a:xfrm>
          <a:prstGeom prst="rect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9CA3AF"/>
                </a:solidFill>
              </a:rPr>
              <a:t>SCARCE (RIVAL)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1F2937"/>
                </a:solidFill>
              </a:rPr>
              <a:t>Most factors of production.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3108960"/>
            <a:ext cx="480060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Land, labor, and capital.</a:t>
            </a:r>
          </a:p>
        </p:txBody>
      </p:sp>
      <p:sp>
        <p:nvSpPr>
          <p:cNvPr id="11" name="Oval 10"/>
          <p:cNvSpPr/>
          <p:nvPr/>
        </p:nvSpPr>
        <p:spPr>
          <a:xfrm>
            <a:off x="868680" y="3813048"/>
            <a:ext cx="164592" cy="164592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43000" y="37673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One firm's use leaves less for another.</a:t>
            </a:r>
          </a:p>
        </p:txBody>
      </p:sp>
      <p:sp>
        <p:nvSpPr>
          <p:cNvPr id="13" name="Oval 12"/>
          <p:cNvSpPr/>
          <p:nvPr/>
        </p:nvSpPr>
        <p:spPr>
          <a:xfrm>
            <a:off x="868680" y="4270248"/>
            <a:ext cx="164592" cy="164592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43000" y="42245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A second cook cannot run two ovens at once.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309359" y="1554480"/>
            <a:ext cx="5532120" cy="4572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309359" y="1554480"/>
            <a:ext cx="5532120" cy="73152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67512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</a:rPr>
              <a:t>NOT SCARCE (NON-RIVAL)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7512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Some resources, such as established knowledge.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75120" y="3108960"/>
            <a:ext cx="480060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An idea, a recipe, a known method.</a:t>
            </a:r>
          </a:p>
        </p:txBody>
      </p:sp>
      <p:sp>
        <p:nvSpPr>
          <p:cNvPr id="20" name="Oval 19"/>
          <p:cNvSpPr/>
          <p:nvPr/>
        </p:nvSpPr>
        <p:spPr>
          <a:xfrm>
            <a:off x="6675120" y="3813048"/>
            <a:ext cx="164592" cy="164592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949440" y="37673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One firm using it does not use it up.</a:t>
            </a:r>
          </a:p>
        </p:txBody>
      </p:sp>
      <p:sp>
        <p:nvSpPr>
          <p:cNvPr id="22" name="Oval 21"/>
          <p:cNvSpPr/>
          <p:nvPr/>
        </p:nvSpPr>
        <p:spPr>
          <a:xfrm>
            <a:off x="6675120" y="4270248"/>
            <a:ext cx="164592" cy="164592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949440" y="42245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Many firms can apply the same known method at once.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NO FREE LUNCH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Choices, trade-offs, and opportunity cost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11247120" cy="109728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828800"/>
            <a:ext cx="1069848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Because resources are scarce, every choice means giving something up.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2935224"/>
            <a:ext cx="182880" cy="182880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288036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A trade-off is what you sacrifice when you choose one option over another.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3529584"/>
            <a:ext cx="182880" cy="182880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47472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The opportunity cost is the value of the next-best alternative given up.</a:t>
            </a:r>
          </a:p>
        </p:txBody>
      </p:sp>
      <p:sp>
        <p:nvSpPr>
          <p:cNvPr id="12" name="Oval 11"/>
          <p:cNvSpPr/>
          <p:nvPr/>
        </p:nvSpPr>
        <p:spPr>
          <a:xfrm>
            <a:off x="548640" y="4123944"/>
            <a:ext cx="182880" cy="182880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406908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 b="1">
                <a:solidFill>
                  <a:srgbClr val="1F2937"/>
                </a:solidFill>
              </a:rPr>
              <a:t>There is no such thing as a free lunch — even a 'free' choice uses scarce resources.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CONCEPTS · 23–32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Scarcity vs. Shortage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55321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554480"/>
            <a:ext cx="5532120" cy="73152"/>
          </a:xfrm>
          <a:prstGeom prst="rect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9CA3AF"/>
                </a:solidFill>
              </a:rPr>
              <a:t>SCARCITY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1F2937"/>
                </a:solidFill>
              </a:rPr>
              <a:t>Permanent and universal.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3108960"/>
            <a:ext cx="480060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Wants always exceed resources.</a:t>
            </a:r>
          </a:p>
        </p:txBody>
      </p:sp>
      <p:sp>
        <p:nvSpPr>
          <p:cNvPr id="11" name="Oval 10"/>
          <p:cNvSpPr/>
          <p:nvPr/>
        </p:nvSpPr>
        <p:spPr>
          <a:xfrm>
            <a:off x="868680" y="3813048"/>
            <a:ext cx="164592" cy="164592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43000" y="37673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Never 'fixed' — it is the basic condition of economics.</a:t>
            </a:r>
          </a:p>
        </p:txBody>
      </p:sp>
      <p:sp>
        <p:nvSpPr>
          <p:cNvPr id="13" name="Oval 12"/>
          <p:cNvSpPr/>
          <p:nvPr/>
        </p:nvSpPr>
        <p:spPr>
          <a:xfrm>
            <a:off x="868680" y="4270248"/>
            <a:ext cx="164592" cy="164592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43000" y="42245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A scarce good carries a price.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309359" y="1554480"/>
            <a:ext cx="5532120" cy="4572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309359" y="1554480"/>
            <a:ext cx="5532120" cy="73152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67512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</a:rPr>
              <a:t>SHORTAGE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7512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Temporary and specific.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75120" y="3108960"/>
            <a:ext cx="480060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Quantity demanded &gt; quantity supplied at the current price.</a:t>
            </a:r>
          </a:p>
        </p:txBody>
      </p:sp>
      <p:sp>
        <p:nvSpPr>
          <p:cNvPr id="20" name="Oval 19"/>
          <p:cNvSpPr/>
          <p:nvPr/>
        </p:nvSpPr>
        <p:spPr>
          <a:xfrm>
            <a:off x="6675120" y="3813048"/>
            <a:ext cx="164592" cy="164592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949440" y="37673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Caused by a price set too low.</a:t>
            </a:r>
          </a:p>
        </p:txBody>
      </p:sp>
      <p:sp>
        <p:nvSpPr>
          <p:cNvPr id="22" name="Oval 21"/>
          <p:cNvSpPr/>
          <p:nvPr/>
        </p:nvSpPr>
        <p:spPr>
          <a:xfrm>
            <a:off x="6675120" y="4270248"/>
            <a:ext cx="164592" cy="164592"/>
          </a:xfrm>
          <a:prstGeom prst="ellipse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949440" y="42245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Usually fixed as the price adjusts.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· THE MICRO LENS · WHO FACES SCARCITY?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Scarcity at the level of one decision-maker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37033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554480"/>
            <a:ext cx="3703320" cy="73152"/>
          </a:xfrm>
          <a:prstGeom prst="rect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182880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0F766E"/>
                </a:solidFill>
              </a:rPr>
              <a:t>A CONSUMER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246888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Limited income and time.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3182112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F2937"/>
                </a:solidFill>
              </a:rPr>
              <a:t>Choose: which goods to buy?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3895344"/>
            <a:ext cx="3154679" cy="7498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Give up the next-best purchase.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389120" y="1554480"/>
            <a:ext cx="37033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389120" y="1554480"/>
            <a:ext cx="3703320" cy="73152"/>
          </a:xfrm>
          <a:prstGeom prst="rect">
            <a:avLst/>
          </a:prstGeom>
          <a:solidFill>
            <a:srgbClr val="D9C9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663440" y="182880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D9C9A3"/>
                </a:solidFill>
              </a:rPr>
              <a:t>A FIRM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63440" y="2468880"/>
            <a:ext cx="3154679" cy="7498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Limited workers and equipment.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63440" y="3474720"/>
            <a:ext cx="3154679" cy="7498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F2937"/>
                </a:solidFill>
              </a:rPr>
              <a:t>Choose: which products to make?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63440" y="4480560"/>
            <a:ext cx="3154679" cy="7498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Cannot produce everything at once.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275320" y="1554480"/>
            <a:ext cx="37033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8275320" y="1554480"/>
            <a:ext cx="3703320" cy="73152"/>
          </a:xfrm>
          <a:prstGeom prst="rect">
            <a:avLst/>
          </a:prstGeom>
          <a:solidFill>
            <a:srgbClr val="5A10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549640" y="182880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5A1010"/>
                </a:solidFill>
              </a:rPr>
              <a:t>A SINGLE MARKET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549640" y="246888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Limited input supply.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49640" y="3182112"/>
            <a:ext cx="3154679" cy="7498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F2937"/>
                </a:solidFill>
              </a:rPr>
              <a:t>Choose: who gets the scarce input?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49640" y="4187952"/>
            <a:ext cx="3154679" cy="7498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Price rations it among buyers.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