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502920" cy="6858000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51560" y="777240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255F85"/>
                </a:solidFill>
              </a:rPr>
              <a:t>AP® MACROECONOMICS · UNIT 1 · TOPIC 1.1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1560" y="2011680"/>
            <a:ext cx="10698480" cy="2560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6000" b="1">
                <a:solidFill>
                  <a:srgbClr val="FFFFFF"/>
                </a:solidFill>
              </a:rPr>
              <a:t>Scarcity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1560" y="4434840"/>
            <a:ext cx="100584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200">
                <a:solidFill>
                  <a:srgbClr val="C0C0C0"/>
                </a:solidFill>
              </a:rPr>
              <a:t>Lesson Slides  ·  1 class periods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51560" y="608076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200">
                <a:solidFill>
                  <a:srgbClr val="9CA3AF"/>
                </a:solidFill>
              </a:rPr>
              <a:t>LO: MOD-1.A  ·  Skill: 1.A  ·  Portfolio: Advisor Memo 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0" y="6446520"/>
            <a:ext cx="5486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i="1">
                <a:solidFill>
                  <a:srgbClr val="6B7280"/>
                </a:solidFill>
              </a:rPr>
              <a:t>Aligned to the AP® Macroeconomics Course Framework (Effective Fall 2022)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EXIT TICKET · 40–45 MIN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Exit Ticket — before you leave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1554480"/>
            <a:ext cx="112471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>
                <a:solidFill>
                  <a:srgbClr val="6B7280"/>
                </a:solidFill>
              </a:rPr>
              <a:t>Five minutes. Answer all three.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20" y="22402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255F85"/>
                </a:solidFill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23317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Land, labor, capital, or entrepreneurship?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63040" y="29260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A baker uses an oven to bake bread. Which economic resource is the oven?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2920" y="35356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255F85"/>
                </a:solidFill>
              </a:rP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36271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Scarcity or shortage?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3040" y="42214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A snowstorm empties the shelves of road salt for a week. Which term fits — and why?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" y="48310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255F85"/>
                </a:solidFill>
              </a:rP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49225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Explain the choice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63040" y="55168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In 2–3 sentences, explain why even a wealthy government still faces scarcity.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Scarcity · Lesson Slides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BELL RINGER · 0–5 MIN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The Island Supply Drop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5120640" cy="4572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68680" y="1920240"/>
            <a:ext cx="4389120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000" b="1">
                <a:solidFill>
                  <a:srgbClr val="9CA3AF"/>
                </a:solidFill>
              </a:rPr>
              <a:t>THE SCENARIO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2286000"/>
            <a:ext cx="4389120" cy="1463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5600" b="1">
                <a:solidFill>
                  <a:srgbClr val="FFFFFF"/>
                </a:solidFill>
              </a:rPr>
              <a:t>One crate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4114800"/>
            <a:ext cx="4389120" cy="1645919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Forty people are stranded on an island. A relief plane drops a single crate: water, tools, seeds, and a first-aid kit — far less than the group wants.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97880" y="15544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400" b="1">
                <a:solidFill>
                  <a:srgbClr val="255F85"/>
                </a:solidFill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0" y="1600200"/>
            <a:ext cx="50749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</a:rPr>
              <a:t>What makes this an economic problem?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66560" y="2103120"/>
            <a:ext cx="50749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6B7280"/>
                </a:solidFill>
              </a:rPr>
              <a:t>Their wants are larger than what the crate provides.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97880" y="265176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400" b="1">
                <a:solidFill>
                  <a:srgbClr val="255F85"/>
                </a:solidFill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66560" y="2697479"/>
            <a:ext cx="50749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</a:rPr>
              <a:t>Name the limited resources.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66560" y="3200400"/>
            <a:ext cx="50749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6B7280"/>
                </a:solidFill>
              </a:rPr>
              <a:t>List everything in the crate that is in short supply.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97880" y="3749039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400" b="1">
                <a:solidFill>
                  <a:srgbClr val="255F85"/>
                </a:solidFill>
              </a:rPr>
              <a:t>03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66560" y="3794759"/>
            <a:ext cx="50749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</a:rPr>
              <a:t>Who decides how to use them?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66560" y="4297679"/>
            <a:ext cx="50749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6B7280"/>
                </a:solidFill>
              </a:rPr>
              <a:t>And what gets given up no matter what they choose?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897880" y="484632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3400" b="1">
                <a:solidFill>
                  <a:srgbClr val="255F85"/>
                </a:solidFill>
              </a:rPr>
              <a:t>04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66560" y="4892040"/>
            <a:ext cx="50749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1F2937"/>
                </a:solidFill>
              </a:rPr>
              <a:t>Could more money fix it today?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766560" y="5394959"/>
            <a:ext cx="50749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6B7280"/>
                </a:solidFill>
              </a:rPr>
              <a:t>Why or why not, on the island right now?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Scarcity · Lesson Slides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LO MOD-1.A · EK MOD-1.A.1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Scarcity — the fundamental economic problem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11247120" cy="150876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77240" y="1828800"/>
            <a:ext cx="10698480" cy="10515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</a:rPr>
              <a:t>Scarcity exists because human wants are unlimited but the resources to satisfy them are limited.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3346703"/>
            <a:ext cx="182880" cy="182880"/>
          </a:xfrm>
          <a:prstGeom prst="ellipse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3291839"/>
            <a:ext cx="1097280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Every society faces it — rich or poor, large or small.</a:t>
            </a:r>
          </a:p>
        </p:txBody>
      </p:sp>
      <p:sp>
        <p:nvSpPr>
          <p:cNvPr id="10" name="Oval 9"/>
          <p:cNvSpPr/>
          <p:nvPr/>
        </p:nvSpPr>
        <p:spPr>
          <a:xfrm>
            <a:off x="548640" y="3941063"/>
            <a:ext cx="182880" cy="182880"/>
          </a:xfrm>
          <a:prstGeom prst="ellipse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886200"/>
            <a:ext cx="1097280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Because resources are limited, people and societies MUST make choices.</a:t>
            </a:r>
          </a:p>
        </p:txBody>
      </p:sp>
      <p:sp>
        <p:nvSpPr>
          <p:cNvPr id="12" name="Oval 11"/>
          <p:cNvSpPr/>
          <p:nvPr/>
        </p:nvSpPr>
        <p:spPr>
          <a:xfrm>
            <a:off x="548640" y="4535424"/>
            <a:ext cx="182880" cy="182880"/>
          </a:xfrm>
          <a:prstGeom prst="ellipse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4480560"/>
            <a:ext cx="1097280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 b="1">
                <a:solidFill>
                  <a:srgbClr val="1F2937"/>
                </a:solidFill>
              </a:rPr>
              <a:t>Economics is the study of those choices under scarcity.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Scarcity · Lesson Slides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02920" y="685800"/>
            <a:ext cx="128016" cy="128016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13232" y="64922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FACTORS OF PRODUCTION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2468880"/>
            <a:ext cx="114300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5400" b="1">
                <a:solidFill>
                  <a:srgbClr val="FFFFFF"/>
                </a:solidFill>
              </a:rPr>
              <a:t>The Four Economic Resources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45720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2400">
                <a:solidFill>
                  <a:srgbClr val="C0C0C0"/>
                </a:solidFill>
              </a:rPr>
              <a:t>Land · Labor · Capital · Entrepreneurship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9CA3AF"/>
                </a:solidFill>
              </a:rPr>
              <a:t>Topic 1.1: Scarcity · Lesson Slides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LO MOD-1.A · 13–23 MIN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The four economic resources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1554480"/>
            <a:ext cx="112471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>
                <a:solidFill>
                  <a:srgbClr val="6B7280"/>
                </a:solidFill>
              </a:rPr>
              <a:t>Every good or service is produced using some mix of these four inputs: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20" y="22402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255F85"/>
                </a:solidFill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23317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Land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63040" y="2926080"/>
            <a:ext cx="10424160" cy="2857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All natural resources — soil, water, minerals, forests, oil.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2920" y="321183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255F85"/>
                </a:solidFill>
              </a:rP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330327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Labor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3040" y="3897630"/>
            <a:ext cx="10424160" cy="2857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Human physical and mental effort used to produce things.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" y="41833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255F85"/>
                </a:solidFill>
              </a:rP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42748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Capital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63040" y="4869180"/>
            <a:ext cx="10424160" cy="2857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Manufactured aids to production — tools, machines, factories. Not money.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2920" y="515493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255F85"/>
                </a:solidFill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63040" y="524637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Entrepreneurship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63040" y="5840730"/>
            <a:ext cx="10424160" cy="2857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The initiative that organizes the other three and takes the risk of producing.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Scarcity · Lesson Slides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CONCEPTS · 23–30 MIN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Scarcity vs. Shortage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5532120" cy="4572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1554480"/>
            <a:ext cx="5532120" cy="73152"/>
          </a:xfrm>
          <a:prstGeom prst="rect">
            <a:avLst/>
          </a:prstGeom>
          <a:solidFill>
            <a:srgbClr val="0F76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1874519"/>
            <a:ext cx="48006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 b="1">
                <a:solidFill>
                  <a:srgbClr val="9CA3AF"/>
                </a:solidFill>
              </a:rPr>
              <a:t>SCARCITY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2240280"/>
            <a:ext cx="48006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1F2937"/>
                </a:solidFill>
              </a:rPr>
              <a:t>Permanent and universal.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8680" y="3108960"/>
            <a:ext cx="480060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Wants always exceed resources.</a:t>
            </a:r>
          </a:p>
        </p:txBody>
      </p:sp>
      <p:sp>
        <p:nvSpPr>
          <p:cNvPr id="11" name="Oval 10"/>
          <p:cNvSpPr/>
          <p:nvPr/>
        </p:nvSpPr>
        <p:spPr>
          <a:xfrm>
            <a:off x="868680" y="3813048"/>
            <a:ext cx="164592" cy="164592"/>
          </a:xfrm>
          <a:prstGeom prst="ellipse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43000" y="37673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Never 'fixed' — it's the basic condition of economics.</a:t>
            </a:r>
          </a:p>
        </p:txBody>
      </p:sp>
      <p:sp>
        <p:nvSpPr>
          <p:cNvPr id="13" name="Oval 12"/>
          <p:cNvSpPr/>
          <p:nvPr/>
        </p:nvSpPr>
        <p:spPr>
          <a:xfrm>
            <a:off x="868680" y="4270248"/>
            <a:ext cx="164592" cy="164592"/>
          </a:xfrm>
          <a:prstGeom prst="ellipse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143000" y="42245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An economic good has a price because it is scarce.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309359" y="1554480"/>
            <a:ext cx="5532120" cy="4572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6309359" y="1554480"/>
            <a:ext cx="5532120" cy="73152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675120" y="1874519"/>
            <a:ext cx="48006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</a:rPr>
              <a:t>SHORTAGE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75120" y="2240280"/>
            <a:ext cx="48006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</a:rPr>
              <a:t>Temporary and specific.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75120" y="3108960"/>
            <a:ext cx="480060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Quantity demanded &gt; quantity supplied at the current price.</a:t>
            </a:r>
          </a:p>
        </p:txBody>
      </p:sp>
      <p:sp>
        <p:nvSpPr>
          <p:cNvPr id="20" name="Oval 19"/>
          <p:cNvSpPr/>
          <p:nvPr/>
        </p:nvSpPr>
        <p:spPr>
          <a:xfrm>
            <a:off x="6675120" y="3813048"/>
            <a:ext cx="164592" cy="164592"/>
          </a:xfrm>
          <a:prstGeom prst="ellipse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949440" y="37673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Caused by a price set too low.</a:t>
            </a:r>
          </a:p>
        </p:txBody>
      </p:sp>
      <p:sp>
        <p:nvSpPr>
          <p:cNvPr id="22" name="Oval 21"/>
          <p:cNvSpPr/>
          <p:nvPr/>
        </p:nvSpPr>
        <p:spPr>
          <a:xfrm>
            <a:off x="6675120" y="4270248"/>
            <a:ext cx="164592" cy="164592"/>
          </a:xfrm>
          <a:prstGeom prst="ellipse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949440" y="4224528"/>
            <a:ext cx="4617720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Usually fixed as prices adjust.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Scarcity · Lesson Slides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LO MOD-1.A · NO FREE LUNCH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Choices, trade-offs, and opportunity cost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11247120" cy="109728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77240" y="1828800"/>
            <a:ext cx="1069848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</a:rPr>
              <a:t>Because resources are scarce, every choice means giving something up.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2935224"/>
            <a:ext cx="182880" cy="182880"/>
          </a:xfrm>
          <a:prstGeom prst="ellipse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2880360"/>
            <a:ext cx="1097280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A trade-off is what you sacrifice when you choose one option over another.</a:t>
            </a:r>
          </a:p>
        </p:txBody>
      </p:sp>
      <p:sp>
        <p:nvSpPr>
          <p:cNvPr id="10" name="Oval 9"/>
          <p:cNvSpPr/>
          <p:nvPr/>
        </p:nvSpPr>
        <p:spPr>
          <a:xfrm>
            <a:off x="548640" y="3529584"/>
            <a:ext cx="182880" cy="182880"/>
          </a:xfrm>
          <a:prstGeom prst="ellipse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474720"/>
            <a:ext cx="1097280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The opportunity cost is the value of the next-best alternative given up.</a:t>
            </a:r>
          </a:p>
        </p:txBody>
      </p:sp>
      <p:sp>
        <p:nvSpPr>
          <p:cNvPr id="12" name="Oval 11"/>
          <p:cNvSpPr/>
          <p:nvPr/>
        </p:nvSpPr>
        <p:spPr>
          <a:xfrm>
            <a:off x="548640" y="4123944"/>
            <a:ext cx="182880" cy="182880"/>
          </a:xfrm>
          <a:prstGeom prst="ellipse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4069080"/>
            <a:ext cx="1097280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 b="1">
                <a:solidFill>
                  <a:srgbClr val="1F2937"/>
                </a:solidFill>
              </a:rPr>
              <a:t>There is no such thing as a free lunch — even a 'free' choice uses scarce resources.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Scarcity · Lesson Slides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THE MACRO LENS · WHO FACES SCARCITY?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Scarcity scales up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3703320" cy="4572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1554480"/>
            <a:ext cx="3703320" cy="73152"/>
          </a:xfrm>
          <a:prstGeom prst="rect">
            <a:avLst/>
          </a:prstGeom>
          <a:solidFill>
            <a:srgbClr val="0F76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1828800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0F766E"/>
                </a:solidFill>
              </a:rPr>
              <a:t>INDIVIDUALS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2468880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Limited time and money.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3182112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1F2937"/>
                </a:solidFill>
              </a:rPr>
              <a:t>Choose: study or work?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3895344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Give up the next-best use.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389120" y="1554480"/>
            <a:ext cx="3703320" cy="4572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389120" y="1554480"/>
            <a:ext cx="3703320" cy="73152"/>
          </a:xfrm>
          <a:prstGeom prst="rect">
            <a:avLst/>
          </a:prstGeom>
          <a:solidFill>
            <a:srgbClr val="D9770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663440" y="1828800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D97706"/>
                </a:solidFill>
              </a:rPr>
              <a:t>BUSINESSES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63440" y="2468880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Limited workers and capital.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63440" y="3182112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1F2937"/>
                </a:solidFill>
              </a:rPr>
              <a:t>Choose: which goods to make?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63440" y="3895344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Cannot produce everything.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275320" y="1554480"/>
            <a:ext cx="3703320" cy="4572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8275320" y="1554480"/>
            <a:ext cx="3703320" cy="73152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549640" y="1828800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 b="1">
                <a:solidFill>
                  <a:srgbClr val="255F85"/>
                </a:solidFill>
              </a:rPr>
              <a:t>GOVERNMENTS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549640" y="2468880"/>
            <a:ext cx="3154679" cy="7498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Limited budget and resources.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549640" y="3474720"/>
            <a:ext cx="3154679" cy="4572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1F2937"/>
                </a:solidFill>
              </a:rPr>
              <a:t>Choose: roads or schools?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49640" y="4187952"/>
            <a:ext cx="3154679" cy="7498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Macro policy is choice under scarcity.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Scarcity · Lesson Slides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ADVISOR PORTFOLIO · 30–40 MIN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255F8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Advisor Memo 1 — the Republic of Meridian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1554480"/>
            <a:ext cx="11247120" cy="5486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800">
                <a:solidFill>
                  <a:srgbClr val="6B7280"/>
                </a:solidFill>
              </a:rPr>
              <a:t>You are now an economic advisor to Meridian. On Advisor Memo 1: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2920" y="22402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255F85"/>
                </a:solidFill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23317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Inventory the four resources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63040" y="29260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Give one specific Meridian example of land, labor, capital, and entrepreneurship.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2920" y="35356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255F85"/>
                </a:solidFill>
              </a:rPr>
              <a:t>02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36271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Name the central choice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3040" y="42214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Meridian can fund a port expansion OR new schools this year — not both.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" y="4831080"/>
            <a:ext cx="82296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4000" b="1">
                <a:solidFill>
                  <a:srgbClr val="255F85"/>
                </a:solidFill>
              </a:rPr>
              <a:t>03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4922520"/>
            <a:ext cx="10424160" cy="5029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200" b="1">
                <a:solidFill>
                  <a:srgbClr val="1F2937"/>
                </a:solidFill>
              </a:rPr>
              <a:t>State the opportunity cost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63040" y="5516880"/>
            <a:ext cx="10424160" cy="6096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6B7280"/>
                </a:solidFill>
              </a:rPr>
              <a:t>What does Meridian give up with each option? Make a recommendation.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Scarcity · Lesson Slides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