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502920" cy="6858000"/>
          </a:xfrm>
          <a:prstGeom prst="rect">
            <a:avLst/>
          </a:prstGeom>
          <a:solidFill>
            <a:srgbClr val="BCBCB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51560" y="77724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BCBCBC"/>
                </a:solidFill>
              </a:rPr>
              <a:t>UNIT 1 · TOPIC 1.1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560" y="2011680"/>
            <a:ext cx="1069848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6000" b="1">
                <a:solidFill>
                  <a:srgbClr val="FFFFFF"/>
                </a:solidFill>
              </a:rPr>
              <a:t>Collaboration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4434840"/>
            <a:ext cx="10058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>
                <a:solidFill>
                  <a:srgbClr val="C0C0C0"/>
                </a:solidFill>
              </a:rPr>
              <a:t>Slides  ·  2 class periods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6446520"/>
            <a:ext cx="5486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i="1">
                <a:solidFill>
                  <a:srgbClr val="6B7280"/>
                </a:solidFill>
              </a:rPr>
              <a:t>Aligned to the AP® Computer Science Principles Course Framework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INTERPERSONAL SKILLS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Four skills that keep a team healthy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481328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800" b="1">
                <a:solidFill>
                  <a:srgbClr val="101010"/>
                </a:solidFill>
              </a:rPr>
              <a:t>01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55448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Communication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057400"/>
            <a:ext cx="1042416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600">
                <a:solidFill>
                  <a:srgbClr val="6B7280"/>
                </a:solidFill>
              </a:rPr>
              <a:t>Say what you mean clearly and listen to understand, not just to reply.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" y="2596896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800" b="1">
                <a:solidFill>
                  <a:srgbClr val="101010"/>
                </a:solidFill>
              </a:rPr>
              <a:t>02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670048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Consensus building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172968"/>
            <a:ext cx="1042416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600">
                <a:solidFill>
                  <a:srgbClr val="6B7280"/>
                </a:solidFill>
              </a:rPr>
              <a:t>Find an option the whole team can support, even if it was nobody's first choice.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2920" y="3712463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800" b="1">
                <a:solidFill>
                  <a:srgbClr val="101010"/>
                </a:solidFill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3785615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Conflict resolution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288536"/>
            <a:ext cx="1042416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600">
                <a:solidFill>
                  <a:srgbClr val="6B7280"/>
                </a:solidFill>
              </a:rPr>
              <a:t>Treat a disagreement as a problem to solve together, not a fight to win.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4828031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800" b="1">
                <a:solidFill>
                  <a:srgbClr val="101010"/>
                </a:solidFill>
              </a:rPr>
              <a:t>04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4901183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Negotiation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5404103"/>
            <a:ext cx="1042416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600">
                <a:solidFill>
                  <a:srgbClr val="6B7280"/>
                </a:solidFill>
              </a:rPr>
              <a:t>Trade and compromise so each person gives a little and the team moves forward.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Collaboration · Slides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ONE BIG IDEA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One thing to remember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828800"/>
            <a:ext cx="10332720" cy="36576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71600" y="1828800"/>
            <a:ext cx="9418320" cy="2788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</a:rPr>
              <a:t>The best code on a team is not the code one person could write alone. It is the code a group made better than any of them could have made it.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4617720"/>
            <a:ext cx="941832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sz="1800" i="1">
                <a:solidFill>
                  <a:srgbClr val="FFFFFF"/>
                </a:solidFill>
              </a:rPr>
              <a:t>— A collaboration mindset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Collaboration · Slides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— WHY TEAMS BUILD BETTER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Great software is built by teams, not by lone geniuses.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Collaboration · Slides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DEFINITION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A computing innovation is built around a program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11247120" cy="1282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98480" cy="12827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Anything that includes a program as a core part of how it works — a fitness band, a photo app, or even a new way to encrypt data.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3120644"/>
            <a:ext cx="182880" cy="182880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065780"/>
            <a:ext cx="10972800" cy="6350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It can be physical (a smart thermostat), pure software (a maps app), or a concept (a recommendation method).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3920235"/>
            <a:ext cx="182880" cy="182880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865372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The people who build it shape what it can do — and what it forgets to do.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414012"/>
            <a:ext cx="182880" cy="182880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359148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More viewpoints on the team means the product works for more kinds of users.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Collaboration · Slides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WHY COLLABORATE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Three ways collaboration improves an innovation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2660332"/>
            <a:ext cx="3703320" cy="2451735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2660332"/>
            <a:ext cx="3703320" cy="73152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934652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01010"/>
                </a:solidFill>
              </a:rPr>
              <a:t>DIVERSE TALENTS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666172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Different strengths, one product.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4031932"/>
            <a:ext cx="3154679" cy="714375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A designer, a coder, and a tester each catch things the others miss, so the finished product is stronger.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89120" y="2660332"/>
            <a:ext cx="3703320" cy="2451735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389120" y="2660332"/>
            <a:ext cx="3703320" cy="73152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663440" y="2934652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01010"/>
                </a:solidFill>
              </a:rPr>
              <a:t>LESS BIAS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3440" y="3666172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More viewpoints, fewer blind spots.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63440" y="4031932"/>
            <a:ext cx="3154679" cy="714375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A team that looks like its users is far less likely to ship a feature that fails or offends a whole group of people.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75320" y="2660332"/>
            <a:ext cx="3703320" cy="2451735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275320" y="2660332"/>
            <a:ext cx="3703320" cy="73152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49640" y="2934652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01010"/>
                </a:solidFill>
              </a:rPr>
              <a:t>REAL USER INPUT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49640" y="3666172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Build for people, not guesses.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49640" y="4031932"/>
            <a:ext cx="3154679" cy="714375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Talking to actual and potential users early shapes the purpose so the product solves a real problem.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Collaboration · Slides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BIAS IN DESIGN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When a perspective is missing, the product fails for someone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417320"/>
            <a:ext cx="1124712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400">
                <a:solidFill>
                  <a:srgbClr val="6B7280"/>
                </a:solidFill>
              </a:rPr>
              <a:t>Each example shows a real category of user a narrow team can forget.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02920" y="1975104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1010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04088" y="2176272"/>
            <a:ext cx="502920" cy="384048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04088" y="2176272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157984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Left-handed users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4088" y="2651760"/>
            <a:ext cx="5053431" cy="3810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An app whose controls all sit under the right thumb is awkward for half the population a team forgot to ask.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33007" y="1975104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1010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434175" y="2176272"/>
            <a:ext cx="502920" cy="384048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34175" y="2176272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01687" y="2157984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Color vision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34175" y="2651760"/>
            <a:ext cx="5053431" cy="3810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A status bar that uses only red and green is unreadable for many users without a second cue like a label or icon.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02920" y="3508248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1010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04088" y="3709416"/>
            <a:ext cx="502920" cy="384048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04088" y="3709416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3691128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Slow connections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4088" y="4184903"/>
            <a:ext cx="5053431" cy="3810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A feature that assumes fast internet locks out users on older phones or rural networks.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233007" y="3508248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1010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434175" y="3709416"/>
            <a:ext cx="502920" cy="384048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34175" y="3709416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01687" y="3691128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Different names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34175" y="4184903"/>
            <a:ext cx="5053431" cy="3810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A signup form that rejects long names, hyphens, or non-English characters excludes real people.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2920" y="5041392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1010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704088" y="5242560"/>
            <a:ext cx="502920" cy="384048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04088" y="5242560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71600" y="5224272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Older adults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4088" y="5718048"/>
            <a:ext cx="5053431" cy="3810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Tiny tap targets and gray-on-white text are hard for users a young team never tested with.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233007" y="5041392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1010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6434175" y="5242560"/>
            <a:ext cx="502920" cy="384048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434175" y="5242560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101687" y="5224272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Voice and hearing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34175" y="5718048"/>
            <a:ext cx="5053431" cy="3810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A video app with no captions shuts out users who are deaf or in a quiet room.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Collaboration · Slides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2 — HOW TEAMS WORK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So how do real teams actually work together day to day?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Collaboration · Slides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TOOLS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Online tools that keep a team in sync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2541270"/>
            <a:ext cx="3703320" cy="268986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2541270"/>
            <a:ext cx="3703320" cy="73152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815590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01010"/>
                </a:solidFill>
              </a:rPr>
              <a:t>SHARE AND EDIT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547110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Work on the same thing at once.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3912870"/>
            <a:ext cx="3154679" cy="9525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Shared documents and shared code let teammates edit together and see changes live, instead of emailing files back and forth.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89120" y="2541270"/>
            <a:ext cx="3703320" cy="268986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389120" y="2541270"/>
            <a:ext cx="3703320" cy="73152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663440" y="2815590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01010"/>
                </a:solidFill>
              </a:rPr>
              <a:t>GIVE FEEDBACK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3440" y="3547110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Comment right where it matters.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63440" y="3912870"/>
            <a:ext cx="3154679" cy="9525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Comment threads and review tools let a teammate leave feedback on an exact line or paragraph without overwriting the work.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75320" y="2541270"/>
            <a:ext cx="3703320" cy="268986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275320" y="2541270"/>
            <a:ext cx="3703320" cy="73152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49640" y="2815590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01010"/>
                </a:solidFill>
              </a:rPr>
              <a:t>STAY COORDINATED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49640" y="3547110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Track who is doing what.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49640" y="3912870"/>
            <a:ext cx="3154679" cy="714375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Task boards and group chat keep everyone aware of progress, blockers, and what to pick up next.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Collaboration · Slides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PAIR PROGRAMMING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Two people, one keyboard, two roles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5321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5532120" cy="73152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9CA3AF"/>
                </a:solidFill>
              </a:rPr>
              <a:t>DRIVER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1F2937"/>
                </a:solidFill>
              </a:rPr>
              <a:t>Hands on the keyboard</a:t>
            </a:r>
          </a:p>
        </p:txBody>
      </p:sp>
      <p:sp>
        <p:nvSpPr>
          <p:cNvPr id="10" name="Oval 9"/>
          <p:cNvSpPr/>
          <p:nvPr/>
        </p:nvSpPr>
        <p:spPr>
          <a:xfrm>
            <a:off x="868680" y="3154679"/>
            <a:ext cx="164592" cy="164592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3108960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Types the code and controls the editor.</a:t>
            </a:r>
          </a:p>
        </p:txBody>
      </p:sp>
      <p:sp>
        <p:nvSpPr>
          <p:cNvPr id="12" name="Oval 11"/>
          <p:cNvSpPr/>
          <p:nvPr/>
        </p:nvSpPr>
        <p:spPr>
          <a:xfrm>
            <a:off x="868680" y="3538727"/>
            <a:ext cx="164592" cy="164592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43000" y="3493008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Focuses on the line being written right now.</a:t>
            </a:r>
          </a:p>
        </p:txBody>
      </p:sp>
      <p:sp>
        <p:nvSpPr>
          <p:cNvPr id="14" name="Oval 13"/>
          <p:cNvSpPr/>
          <p:nvPr/>
        </p:nvSpPr>
        <p:spPr>
          <a:xfrm>
            <a:off x="868680" y="3922776"/>
            <a:ext cx="164592" cy="164592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43000" y="3877056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Thinks out loud so the navigator can follow.</a:t>
            </a:r>
          </a:p>
        </p:txBody>
      </p:sp>
      <p:sp>
        <p:nvSpPr>
          <p:cNvPr id="16" name="Oval 15"/>
          <p:cNvSpPr/>
          <p:nvPr/>
        </p:nvSpPr>
        <p:spPr>
          <a:xfrm>
            <a:off x="868680" y="4306824"/>
            <a:ext cx="164592" cy="164592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143000" y="4261104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Asks the navigator when stuck instead of guessing.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09359" y="1554480"/>
            <a:ext cx="553212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309359" y="1554480"/>
            <a:ext cx="5532120" cy="73152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67512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</a:rPr>
              <a:t>NAVIGATOR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7512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Eyes on the big picture</a:t>
            </a:r>
          </a:p>
        </p:txBody>
      </p:sp>
      <p:sp>
        <p:nvSpPr>
          <p:cNvPr id="22" name="Oval 21"/>
          <p:cNvSpPr/>
          <p:nvPr/>
        </p:nvSpPr>
        <p:spPr>
          <a:xfrm>
            <a:off x="6675120" y="3154679"/>
            <a:ext cx="164592" cy="164592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949440" y="3108960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Reviews each line as it is typed.</a:t>
            </a:r>
          </a:p>
        </p:txBody>
      </p:sp>
      <p:sp>
        <p:nvSpPr>
          <p:cNvPr id="24" name="Oval 23"/>
          <p:cNvSpPr/>
          <p:nvPr/>
        </p:nvSpPr>
        <p:spPr>
          <a:xfrm>
            <a:off x="6675120" y="3538727"/>
            <a:ext cx="164592" cy="164592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949440" y="3493008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Watches for bugs, typos, and missed steps.</a:t>
            </a:r>
          </a:p>
        </p:txBody>
      </p:sp>
      <p:sp>
        <p:nvSpPr>
          <p:cNvPr id="26" name="Oval 25"/>
          <p:cNvSpPr/>
          <p:nvPr/>
        </p:nvSpPr>
        <p:spPr>
          <a:xfrm>
            <a:off x="6675120" y="3922776"/>
            <a:ext cx="164592" cy="164592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949440" y="3877056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Keeps the overall plan and next steps in mind.</a:t>
            </a:r>
          </a:p>
        </p:txBody>
      </p:sp>
      <p:sp>
        <p:nvSpPr>
          <p:cNvPr id="28" name="Oval 27"/>
          <p:cNvSpPr/>
          <p:nvPr/>
        </p:nvSpPr>
        <p:spPr>
          <a:xfrm>
            <a:off x="6675120" y="4306824"/>
            <a:ext cx="164592" cy="164592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949440" y="4261104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Suggests, but lets the driver do the typing.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Collaboration · Slides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THE PAIR'S TASK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10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One keyboard, one piece of 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481328"/>
            <a:ext cx="1088136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600">
                <a:solidFill>
                  <a:srgbClr val="6B7280"/>
                </a:solidFill>
              </a:rPr>
              <a:t>Driver types it; navigator asks: should it be </a:t>
            </a:r>
            <a:r>
              <a:rPr sz="144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&gt;</a:t>
            </a:r>
            <a:r>
              <a:rPr sz="1600">
                <a:solidFill>
                  <a:srgbClr val="6B7280"/>
                </a:solidFill>
              </a:rPr>
              <a:t> or </a:t>
            </a:r>
            <a:r>
              <a:rPr sz="144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&gt;=</a:t>
            </a:r>
            <a:r>
              <a:rPr sz="1600">
                <a:solidFill>
                  <a:srgbClr val="6B7280"/>
                </a:solidFill>
              </a:rPr>
              <a:t>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" y="1901952"/>
            <a:ext cx="10908792" cy="4361688"/>
          </a:xfrm>
          <a:prstGeom prst="roundRect">
            <a:avLst>
              <a:gd name="adj" fmla="val 3000"/>
            </a:avLst>
          </a:prstGeom>
          <a:solidFill>
            <a:srgbClr val="F4F4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77824" y="2139696"/>
            <a:ext cx="10433304" cy="3886200"/>
          </a:xfrm>
          <a:prstGeom prst="rect">
            <a:avLst/>
          </a:prstGeom>
          <a:noFill/>
        </p:spPr>
        <p:txBody>
          <a:bodyPr wrap="none" lIns="0" rIns="0" tIns="0" bIns="0" anchor="t">
            <a:spAutoFit/>
          </a:bodyPr>
          <a:lstStyle/>
          <a:p>
            <a:r>
              <a:rPr sz="2400">
                <a:solidFill>
                  <a:srgbClr val="1F2937"/>
                </a:solidFill>
                <a:latin typeface="Consolas"/>
              </a:rPr>
              <a:t>count</a:t>
            </a:r>
            <a:r>
              <a:rPr sz="2400">
                <a:solidFill>
                  <a:srgbClr val="1F2937"/>
                </a:solidFill>
                <a:latin typeface="Consolas"/>
              </a:rPr>
              <a:t> &lt;- </a:t>
            </a:r>
            <a:r>
              <a:rPr sz="2400">
                <a:solidFill>
                  <a:srgbClr val="B45309"/>
                </a:solidFill>
                <a:latin typeface="Consolas"/>
              </a:rPr>
              <a:t>0</a:t>
            </a:r>
          </a:p>
          <a:p>
            <a:r>
              <a:rPr sz="2400">
                <a:solidFill>
                  <a:srgbClr val="1D4ED8"/>
                </a:solidFill>
                <a:latin typeface="Consolas"/>
              </a:rPr>
              <a:t>FOR</a:t>
            </a:r>
            <a:r>
              <a:rPr sz="2400">
                <a:solidFill>
                  <a:srgbClr val="1F2937"/>
                </a:solidFill>
                <a:latin typeface="Consolas"/>
              </a:rPr>
              <a:t> </a:t>
            </a:r>
            <a:r>
              <a:rPr sz="2400">
                <a:solidFill>
                  <a:srgbClr val="1D4ED8"/>
                </a:solidFill>
                <a:latin typeface="Consolas"/>
              </a:rPr>
              <a:t>EACH</a:t>
            </a:r>
            <a:r>
              <a:rPr sz="2400">
                <a:solidFill>
                  <a:srgbClr val="1F2937"/>
                </a:solidFill>
                <a:latin typeface="Consolas"/>
              </a:rPr>
              <a:t> </a:t>
            </a:r>
            <a:r>
              <a:rPr sz="2400">
                <a:solidFill>
                  <a:srgbClr val="1F2937"/>
                </a:solidFill>
                <a:latin typeface="Consolas"/>
              </a:rPr>
              <a:t>r</a:t>
            </a:r>
            <a:r>
              <a:rPr sz="2400">
                <a:solidFill>
                  <a:srgbClr val="1F2937"/>
                </a:solidFill>
                <a:latin typeface="Consolas"/>
              </a:rPr>
              <a:t> </a:t>
            </a:r>
            <a:r>
              <a:rPr sz="2400">
                <a:solidFill>
                  <a:srgbClr val="1D4ED8"/>
                </a:solidFill>
                <a:latin typeface="Consolas"/>
              </a:rPr>
              <a:t>IN</a:t>
            </a:r>
            <a:r>
              <a:rPr sz="2400">
                <a:solidFill>
                  <a:srgbClr val="1F2937"/>
                </a:solidFill>
                <a:latin typeface="Consolas"/>
              </a:rPr>
              <a:t> </a:t>
            </a:r>
            <a:r>
              <a:rPr sz="2400">
                <a:solidFill>
                  <a:srgbClr val="1F2937"/>
                </a:solidFill>
                <a:latin typeface="Consolas"/>
              </a:rPr>
              <a:t>readings</a:t>
            </a:r>
          </a:p>
          <a:p>
            <a:r>
              <a:rPr sz="2400">
                <a:solidFill>
                  <a:srgbClr val="1F2937"/>
                </a:solidFill>
                <a:latin typeface="Consolas"/>
              </a:rPr>
              <a:t>{</a:t>
            </a:r>
          </a:p>
          <a:p>
            <a:r>
              <a:rPr sz="2400">
                <a:solidFill>
                  <a:srgbClr val="1F2937"/>
                </a:solidFill>
                <a:latin typeface="Consolas"/>
              </a:rPr>
              <a:t>    </a:t>
            </a:r>
            <a:r>
              <a:rPr sz="2400">
                <a:solidFill>
                  <a:srgbClr val="1D4ED8"/>
                </a:solidFill>
                <a:latin typeface="Consolas"/>
              </a:rPr>
              <a:t>IF</a:t>
            </a:r>
            <a:r>
              <a:rPr sz="2400">
                <a:solidFill>
                  <a:srgbClr val="1F2937"/>
                </a:solidFill>
                <a:latin typeface="Consolas"/>
              </a:rPr>
              <a:t> </a:t>
            </a:r>
            <a:r>
              <a:rPr sz="2400">
                <a:solidFill>
                  <a:srgbClr val="1F2937"/>
                </a:solidFill>
                <a:latin typeface="Consolas"/>
              </a:rPr>
              <a:t>r</a:t>
            </a:r>
            <a:r>
              <a:rPr sz="2400">
                <a:solidFill>
                  <a:srgbClr val="1F2937"/>
                </a:solidFill>
                <a:latin typeface="Consolas"/>
              </a:rPr>
              <a:t> &gt; </a:t>
            </a:r>
            <a:r>
              <a:rPr sz="2400">
                <a:solidFill>
                  <a:srgbClr val="1F2937"/>
                </a:solidFill>
                <a:latin typeface="Consolas"/>
              </a:rPr>
              <a:t>safe_level</a:t>
            </a:r>
          </a:p>
          <a:p>
            <a:r>
              <a:rPr sz="2400">
                <a:solidFill>
                  <a:srgbClr val="1F2937"/>
                </a:solidFill>
                <a:latin typeface="Consolas"/>
              </a:rPr>
              <a:t>    {</a:t>
            </a:r>
          </a:p>
          <a:p>
            <a:r>
              <a:rPr sz="2400">
                <a:solidFill>
                  <a:srgbClr val="1F2937"/>
                </a:solidFill>
                <a:latin typeface="Consolas"/>
              </a:rPr>
              <a:t>        </a:t>
            </a:r>
            <a:r>
              <a:rPr sz="2400">
                <a:solidFill>
                  <a:srgbClr val="1F2937"/>
                </a:solidFill>
                <a:latin typeface="Consolas"/>
              </a:rPr>
              <a:t>count</a:t>
            </a:r>
            <a:r>
              <a:rPr sz="2400">
                <a:solidFill>
                  <a:srgbClr val="1F2937"/>
                </a:solidFill>
                <a:latin typeface="Consolas"/>
              </a:rPr>
              <a:t> &lt;- </a:t>
            </a:r>
            <a:r>
              <a:rPr sz="2400">
                <a:solidFill>
                  <a:srgbClr val="1F2937"/>
                </a:solidFill>
                <a:latin typeface="Consolas"/>
              </a:rPr>
              <a:t>count</a:t>
            </a:r>
            <a:r>
              <a:rPr sz="2400">
                <a:solidFill>
                  <a:srgbClr val="1F2937"/>
                </a:solidFill>
                <a:latin typeface="Consolas"/>
              </a:rPr>
              <a:t> + </a:t>
            </a:r>
            <a:r>
              <a:rPr sz="2400">
                <a:solidFill>
                  <a:srgbClr val="B45309"/>
                </a:solidFill>
                <a:latin typeface="Consolas"/>
              </a:rPr>
              <a:t>1</a:t>
            </a:r>
          </a:p>
          <a:p>
            <a:r>
              <a:rPr sz="2400">
                <a:solidFill>
                  <a:srgbClr val="1F2937"/>
                </a:solidFill>
                <a:latin typeface="Consolas"/>
              </a:rPr>
              <a:t>    }</a:t>
            </a:r>
          </a:p>
          <a:p>
            <a:r>
              <a:rPr sz="2400">
                <a:solidFill>
                  <a:srgbClr val="1F2937"/>
                </a:solidFill>
                <a:latin typeface="Consolas"/>
              </a:rPr>
              <a:t>}</a:t>
            </a:r>
          </a:p>
          <a:p>
            <a:r>
              <a:rPr sz="2400">
                <a:solidFill>
                  <a:srgbClr val="1D4ED8"/>
                </a:solidFill>
                <a:latin typeface="Consolas"/>
              </a:rPr>
              <a:t>DISPLAY</a:t>
            </a:r>
            <a:r>
              <a:rPr sz="2400">
                <a:solidFill>
                  <a:srgbClr val="1F2937"/>
                </a:solidFill>
                <a:latin typeface="Consolas"/>
              </a:rPr>
              <a:t>(</a:t>
            </a:r>
            <a:r>
              <a:rPr sz="2400">
                <a:solidFill>
                  <a:srgbClr val="1F2937"/>
                </a:solidFill>
                <a:latin typeface="Consolas"/>
              </a:rPr>
              <a:t>count</a:t>
            </a:r>
            <a:r>
              <a:rPr sz="2400">
                <a:solidFill>
                  <a:srgbClr val="1F2937"/>
                </a:solidFill>
                <a:latin typeface="Consolas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Collaboration · Slides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