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502920" cy="6858000"/>
          </a:xfrm>
          <a:prstGeom prst="rect">
            <a:avLst/>
          </a:prstGeom>
          <a:solidFill>
            <a:srgbClr val="98837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51560" y="77724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100" b="1">
                <a:solidFill>
                  <a:srgbClr val="98837C"/>
                </a:solidFill>
              </a:rPr>
              <a:t>UNIT 1 · TOPIC 1.1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1560" y="2011680"/>
            <a:ext cx="10698480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6000" b="1">
                <a:solidFill>
                  <a:srgbClr val="FFFFFF"/>
                </a:solidFill>
              </a:rPr>
              <a:t>Introduction to Algorithms, Programming, and Compilers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4434840"/>
            <a:ext cx="100584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2200">
                <a:solidFill>
                  <a:srgbClr val="C0C0C0"/>
                </a:solidFill>
              </a:rPr>
              <a:t>Slides  ·  2 class periods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0" y="6446520"/>
            <a:ext cx="5486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i="1">
                <a:solidFill>
                  <a:srgbClr val="6B7280"/>
                </a:solidFill>
              </a:rPr>
              <a:t>Aligned to the AP® Computer Science A Course Framework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SYNTAX VS. LOGIC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Will not compile vs. compiles but wrong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554480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300" b="1">
                <a:solidFill>
                  <a:srgbClr val="4E2A1E"/>
                </a:solidFill>
              </a:rPr>
              <a:t>SYNTAX ERROR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1072" y="1554480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300" b="1">
                <a:solidFill>
                  <a:srgbClr val="4E2A1E"/>
                </a:solidFill>
              </a:rPr>
              <a:t>LOGIC ERROR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2920" y="1965960"/>
            <a:ext cx="5486400" cy="3749039"/>
          </a:xfrm>
          <a:prstGeom prst="roundRect">
            <a:avLst>
              <a:gd name="adj" fmla="val 3000"/>
            </a:avLst>
          </a:prstGeom>
          <a:solidFill>
            <a:srgbClr val="F4F4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40664" y="2203704"/>
            <a:ext cx="5010912" cy="3273551"/>
          </a:xfrm>
          <a:prstGeom prst="rect">
            <a:avLst/>
          </a:prstGeom>
          <a:noFill/>
        </p:spPr>
        <p:txBody>
          <a:bodyPr wrap="none" lIns="0" rIns="0" tIns="0" bIns="0" anchor="t">
            <a:spAutoFit/>
          </a:bodyPr>
          <a:lstStyle/>
          <a:p>
            <a:r>
              <a:rPr sz="1800">
                <a:solidFill>
                  <a:srgbClr val="1D4ED8"/>
                </a:solidFill>
                <a:latin typeface="Consolas"/>
              </a:rPr>
              <a:t>System</a:t>
            </a:r>
            <a:r>
              <a:rPr sz="1800">
                <a:solidFill>
                  <a:srgbClr val="1F2937"/>
                </a:solidFill>
                <a:latin typeface="Consolas"/>
              </a:rPr>
              <a:t>.</a:t>
            </a:r>
            <a:r>
              <a:rPr sz="1800">
                <a:solidFill>
                  <a:srgbClr val="1F2937"/>
                </a:solidFill>
                <a:latin typeface="Consolas"/>
              </a:rPr>
              <a:t>out</a:t>
            </a:r>
            <a:r>
              <a:rPr sz="1800">
                <a:solidFill>
                  <a:srgbClr val="1F2937"/>
                </a:solidFill>
                <a:latin typeface="Consolas"/>
              </a:rPr>
              <a:t>.</a:t>
            </a:r>
            <a:r>
              <a:rPr sz="1800">
                <a:solidFill>
                  <a:srgbClr val="1F2937"/>
                </a:solidFill>
                <a:latin typeface="Consolas"/>
              </a:rPr>
              <a:t>println</a:t>
            </a:r>
            <a:r>
              <a:rPr sz="1800">
                <a:solidFill>
                  <a:srgbClr val="1F2937"/>
                </a:solidFill>
                <a:latin typeface="Consolas"/>
              </a:rPr>
              <a:t>(</a:t>
            </a:r>
            <a:r>
              <a:rPr sz="1800">
                <a:solidFill>
                  <a:srgbClr val="1F2937"/>
                </a:solidFill>
                <a:latin typeface="Consolas"/>
              </a:rPr>
              <a:t>total</a:t>
            </a:r>
            <a:r>
              <a:rPr sz="1800">
                <a:solidFill>
                  <a:srgbClr val="1F2937"/>
                </a:solidFill>
                <a:latin typeface="Consolas"/>
              </a:rPr>
              <a:t>)</a:t>
            </a:r>
          </a:p>
          <a:p>
            <a:r>
              <a:rPr sz="1800">
                <a:solidFill>
                  <a:srgbClr val="6B7280"/>
                </a:solidFill>
                <a:latin typeface="Consolas"/>
              </a:rPr>
              <a:t>// missing ; at the end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91072" y="1965960"/>
            <a:ext cx="5486400" cy="3749039"/>
          </a:xfrm>
          <a:prstGeom prst="roundRect">
            <a:avLst>
              <a:gd name="adj" fmla="val 3000"/>
            </a:avLst>
          </a:prstGeom>
          <a:solidFill>
            <a:srgbClr val="F4F4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528816" y="2203704"/>
            <a:ext cx="5010912" cy="3273551"/>
          </a:xfrm>
          <a:prstGeom prst="rect">
            <a:avLst/>
          </a:prstGeom>
          <a:noFill/>
        </p:spPr>
        <p:txBody>
          <a:bodyPr wrap="none" lIns="0" rIns="0" tIns="0" bIns="0" anchor="t">
            <a:spAutoFit/>
          </a:bodyPr>
          <a:lstStyle/>
          <a:p>
            <a:r>
              <a:rPr sz="1800">
                <a:solidFill>
                  <a:srgbClr val="1D4ED8"/>
                </a:solidFill>
                <a:latin typeface="Consolas"/>
              </a:rPr>
              <a:t>int</a:t>
            </a:r>
            <a:r>
              <a:rPr sz="1800">
                <a:solidFill>
                  <a:srgbClr val="1F2937"/>
                </a:solidFill>
                <a:latin typeface="Consolas"/>
              </a:rPr>
              <a:t> </a:t>
            </a:r>
            <a:r>
              <a:rPr sz="1800">
                <a:solidFill>
                  <a:srgbClr val="1F2937"/>
                </a:solidFill>
                <a:latin typeface="Consolas"/>
              </a:rPr>
              <a:t>hikers</a:t>
            </a:r>
            <a:r>
              <a:rPr sz="1800">
                <a:solidFill>
                  <a:srgbClr val="1F2937"/>
                </a:solidFill>
                <a:latin typeface="Consolas"/>
              </a:rPr>
              <a:t> = </a:t>
            </a:r>
            <a:r>
              <a:rPr sz="1800">
                <a:solidFill>
                  <a:srgbClr val="B45309"/>
                </a:solidFill>
                <a:latin typeface="Consolas"/>
              </a:rPr>
              <a:t>12</a:t>
            </a:r>
            <a:r>
              <a:rPr sz="1800">
                <a:solidFill>
                  <a:srgbClr val="1F2937"/>
                </a:solidFill>
                <a:latin typeface="Consolas"/>
              </a:rPr>
              <a:t>;</a:t>
            </a:r>
          </a:p>
          <a:p>
            <a:r>
              <a:rPr sz="1800">
                <a:solidFill>
                  <a:srgbClr val="1D4ED8"/>
                </a:solidFill>
                <a:latin typeface="Consolas"/>
              </a:rPr>
              <a:t>int</a:t>
            </a:r>
            <a:r>
              <a:rPr sz="1800">
                <a:solidFill>
                  <a:srgbClr val="1F2937"/>
                </a:solidFill>
                <a:latin typeface="Consolas"/>
              </a:rPr>
              <a:t> </a:t>
            </a:r>
            <a:r>
              <a:rPr sz="1800">
                <a:solidFill>
                  <a:srgbClr val="1F2937"/>
                </a:solidFill>
                <a:latin typeface="Consolas"/>
              </a:rPr>
              <a:t>perBottle</a:t>
            </a:r>
            <a:r>
              <a:rPr sz="1800">
                <a:solidFill>
                  <a:srgbClr val="1F2937"/>
                </a:solidFill>
                <a:latin typeface="Consolas"/>
              </a:rPr>
              <a:t> = </a:t>
            </a:r>
            <a:r>
              <a:rPr sz="1800">
                <a:solidFill>
                  <a:srgbClr val="B45309"/>
                </a:solidFill>
                <a:latin typeface="Consolas"/>
              </a:rPr>
              <a:t>4</a:t>
            </a:r>
            <a:r>
              <a:rPr sz="1800">
                <a:solidFill>
                  <a:srgbClr val="1F2937"/>
                </a:solidFill>
                <a:latin typeface="Consolas"/>
              </a:rPr>
              <a:t>;</a:t>
            </a:r>
          </a:p>
          <a:p>
            <a:r>
              <a:rPr sz="1800">
                <a:solidFill>
                  <a:srgbClr val="1D4ED8"/>
                </a:solidFill>
                <a:latin typeface="Consolas"/>
              </a:rPr>
              <a:t>int</a:t>
            </a:r>
            <a:r>
              <a:rPr sz="1800">
                <a:solidFill>
                  <a:srgbClr val="1F2937"/>
                </a:solidFill>
                <a:latin typeface="Consolas"/>
              </a:rPr>
              <a:t> </a:t>
            </a:r>
            <a:r>
              <a:rPr sz="1800">
                <a:solidFill>
                  <a:srgbClr val="1F2937"/>
                </a:solidFill>
                <a:latin typeface="Consolas"/>
              </a:rPr>
              <a:t>n</a:t>
            </a:r>
            <a:r>
              <a:rPr sz="1800">
                <a:solidFill>
                  <a:srgbClr val="1F2937"/>
                </a:solidFill>
                <a:latin typeface="Consolas"/>
              </a:rPr>
              <a:t> = </a:t>
            </a:r>
            <a:r>
              <a:rPr sz="1800">
                <a:solidFill>
                  <a:srgbClr val="1F2937"/>
                </a:solidFill>
                <a:latin typeface="Consolas"/>
              </a:rPr>
              <a:t>hikers</a:t>
            </a:r>
            <a:r>
              <a:rPr sz="1800">
                <a:solidFill>
                  <a:srgbClr val="1F2937"/>
                </a:solidFill>
                <a:latin typeface="Consolas"/>
              </a:rPr>
              <a:t> + </a:t>
            </a:r>
            <a:r>
              <a:rPr sz="1800">
                <a:solidFill>
                  <a:srgbClr val="1F2937"/>
                </a:solidFill>
                <a:latin typeface="Consolas"/>
              </a:rPr>
              <a:t>perBottle</a:t>
            </a:r>
            <a:r>
              <a:rPr sz="1800">
                <a:solidFill>
                  <a:srgbClr val="1F2937"/>
                </a:solidFill>
                <a:latin typeface="Consolas"/>
              </a:rPr>
              <a:t>;</a:t>
            </a:r>
          </a:p>
          <a:p>
            <a:r>
              <a:rPr sz="1800">
                <a:solidFill>
                  <a:srgbClr val="6B7280"/>
                </a:solidFill>
                <a:latin typeface="Consolas"/>
              </a:rPr>
              <a:t>// should divide, not add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2920" y="5788152"/>
            <a:ext cx="5486400" cy="438912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300">
                <a:solidFill>
                  <a:srgbClr val="6B7280"/>
                </a:solidFill>
              </a:rPr>
              <a:t>The missing </a:t>
            </a:r>
            <a:r>
              <a:rPr sz="1170">
                <a:solidFill>
                  <a:srgbClr val="1D4ED8"/>
                </a:solidFill>
                <a:highlight>
                  <a:srgbClr val="ECEFF3"/>
                </a:highlight>
                <a:latin typeface="Consolas"/>
              </a:rPr>
              <a:t>;</a:t>
            </a:r>
            <a:r>
              <a:rPr sz="1300">
                <a:solidFill>
                  <a:srgbClr val="6B7280"/>
                </a:solidFill>
              </a:rPr>
              <a:t> breaks a language rule, so the compiler stops it before it runs.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91072" y="5788152"/>
            <a:ext cx="5486400" cy="438912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300">
                <a:solidFill>
                  <a:srgbClr val="6B7280"/>
                </a:solidFill>
              </a:rPr>
              <a:t>This compiles and runs, but </a:t>
            </a:r>
            <a:r>
              <a:rPr sz="1170">
                <a:solidFill>
                  <a:srgbClr val="1D4ED8"/>
                </a:solidFill>
                <a:highlight>
                  <a:srgbClr val="ECEFF3"/>
                </a:highlight>
                <a:latin typeface="Consolas"/>
              </a:rPr>
              <a:t>+</a:t>
            </a:r>
            <a:r>
              <a:rPr sz="1300">
                <a:solidFill>
                  <a:srgbClr val="6B7280"/>
                </a:solidFill>
              </a:rPr>
              <a:t> gives </a:t>
            </a:r>
            <a:r>
              <a:rPr sz="1170">
                <a:solidFill>
                  <a:srgbClr val="1D4ED8"/>
                </a:solidFill>
                <a:highlight>
                  <a:srgbClr val="ECEFF3"/>
                </a:highlight>
                <a:latin typeface="Consolas"/>
              </a:rPr>
              <a:t>16</a:t>
            </a:r>
            <a:r>
              <a:rPr sz="1300">
                <a:solidFill>
                  <a:srgbClr val="6B7280"/>
                </a:solidFill>
              </a:rPr>
              <a:t> instead of dividing -- found by testing.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Introduction to Algorithms, Programming, and Compilers · Slides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ERROR TYPES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Three kinds of programming errors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2514219"/>
            <a:ext cx="3703320" cy="2743962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2514219"/>
            <a:ext cx="3703320" cy="73152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2788539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4E2A1E"/>
                </a:solidFill>
              </a:rPr>
              <a:t>SYNTAX ERROR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3520059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Broken language rules.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3885819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Caught by the compiler before the program runs.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4618101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•  Missing </a:t>
            </a:r>
            <a:r>
              <a:rPr sz="1350">
                <a:solidFill>
                  <a:srgbClr val="1D4ED8"/>
                </a:solidFill>
                <a:highlight>
                  <a:srgbClr val="ECEFF3"/>
                </a:highlight>
                <a:latin typeface="Consolas"/>
              </a:rPr>
              <a:t>;</a:t>
            </a:r>
            <a:r>
              <a:rPr sz="1500">
                <a:solidFill>
                  <a:srgbClr val="1F2937"/>
                </a:solidFill>
              </a:rPr>
              <a:t> or mismatched </a:t>
            </a:r>
            <a:r>
              <a:rPr sz="1350">
                <a:solidFill>
                  <a:srgbClr val="1D4ED8"/>
                </a:solidFill>
                <a:highlight>
                  <a:srgbClr val="ECEFF3"/>
                </a:highlight>
                <a:latin typeface="Consolas"/>
              </a:rPr>
              <a:t>{ }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389120" y="2514219"/>
            <a:ext cx="3703320" cy="2743962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389120" y="2514219"/>
            <a:ext cx="3703320" cy="73152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663440" y="2788539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4E2A1E"/>
                </a:solidFill>
              </a:rPr>
              <a:t>LOGIC ERROR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63440" y="3520059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It runs, but it is wrong.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63440" y="3885819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The code does something — just not what you intended.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663440" y="4618101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•  Found by testing the output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275320" y="2514219"/>
            <a:ext cx="3703320" cy="2743962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8275320" y="2514219"/>
            <a:ext cx="3703320" cy="73152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549640" y="2788539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4E2A1E"/>
                </a:solidFill>
              </a:rPr>
              <a:t>RUN-TIME ERROR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549640" y="3520059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It crashes mid-run.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549640" y="3885819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An exception interrupts execution, often ending the program.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49640" y="4618101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•  Example: </a:t>
            </a:r>
            <a:r>
              <a:rPr sz="1350">
                <a:solidFill>
                  <a:srgbClr val="1D4ED8"/>
                </a:solidFill>
                <a:highlight>
                  <a:srgbClr val="ECEFF3"/>
                </a:highlight>
                <a:latin typeface="Consolas"/>
              </a:rPr>
              <a:t>hikers / 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Introduction to Algorithms, Programming, and Compilers · Slides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ONE THING TO REMEMBER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The debugging mindset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1828800"/>
            <a:ext cx="10332720" cy="36576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71600" y="1828800"/>
            <a:ext cx="9418320" cy="27889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</a:rPr>
              <a:t>A compiler error means it will not run yet. A logic error means it runs — but it lies. So always test with real inputs, not just the ones you hope for.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4617720"/>
            <a:ext cx="941832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/>
            <a:r>
              <a:rPr sz="1800" i="1">
                <a:solidFill>
                  <a:srgbClr val="FFFFFF"/>
                </a:solidFill>
              </a:rPr>
              <a:t>— A programmer's habit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Introduction to Algorithms, Programming, and Compilers · Slides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1 — FROM IDEA TO ALGORITHM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Every program begins as an idea, then an algorithm, then code.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Introduction to Algorithms, Programming, and Compilers · Slides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DEFINITION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What is an algorithm?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11247120" cy="12827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98480" cy="12827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An algorithm is a step-by-step process for completing a task or solving a problem. You can write it in plain language or draw it as a diagram.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3120644"/>
            <a:ext cx="182880" cy="182880"/>
          </a:xfrm>
          <a:prstGeom prst="ellipse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065780"/>
            <a:ext cx="109728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Each step is clear enough that someone could follow it without guessing.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3614420"/>
            <a:ext cx="182880" cy="182880"/>
          </a:xfrm>
          <a:prstGeom prst="ellipse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559556"/>
            <a:ext cx="109728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Sequencing means the steps happen in order, one at a time.</a:t>
            </a:r>
          </a:p>
        </p:txBody>
      </p:sp>
      <p:sp>
        <p:nvSpPr>
          <p:cNvPr id="12" name="Oval 11"/>
          <p:cNvSpPr/>
          <p:nvPr/>
        </p:nvSpPr>
        <p:spPr>
          <a:xfrm>
            <a:off x="548640" y="4108196"/>
            <a:ext cx="182880" cy="182880"/>
          </a:xfrm>
          <a:prstGeom prst="ellipse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4053332"/>
            <a:ext cx="109728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The same problem can have several correct algorithms.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Introduction to Algorithms, Programming, and Compilers · Slides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THREE IDEAS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Three things every algorithm has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2779395"/>
            <a:ext cx="3703320" cy="22136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2779395"/>
            <a:ext cx="3703320" cy="73152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77240" y="3053715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4E2A1E"/>
                </a:solidFill>
              </a:rPr>
              <a:t>STEPS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240" y="3785235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A finite list of actions.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4150995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Each action is unambiguous — no 'you know what I mean.'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389120" y="2779395"/>
            <a:ext cx="3703320" cy="22136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389120" y="2779395"/>
            <a:ext cx="3703320" cy="73152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663440" y="3053715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4E2A1E"/>
                </a:solidFill>
              </a:rPr>
              <a:t>SEQUENCE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63440" y="3785235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An order.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63440" y="4150995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Steps run one at a time; reordering them can change the result.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75320" y="2779395"/>
            <a:ext cx="3703320" cy="22136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275320" y="2779395"/>
            <a:ext cx="3703320" cy="73152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549640" y="3053715"/>
            <a:ext cx="3154679" cy="3657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 b="1">
                <a:solidFill>
                  <a:srgbClr val="4E2A1E"/>
                </a:solidFill>
              </a:rPr>
              <a:t>A REPRESENTATION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49640" y="3785235"/>
            <a:ext cx="3154679" cy="27432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Words or a diagram.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549640" y="4150995"/>
            <a:ext cx="3154679" cy="47625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>
                <a:solidFill>
                  <a:srgbClr val="1F2937"/>
                </a:solidFill>
              </a:rPr>
              <a:t>Written steps or a flowchart both count — code comes later.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Introduction to Algorithms, Programming, and Compilers · Slides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EVERYDAY ALGORITHMS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You already follow algorithms every day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1417320"/>
            <a:ext cx="1124712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400">
                <a:solidFill>
                  <a:srgbClr val="6B7280"/>
                </a:solidFill>
              </a:rPr>
              <a:t>Notice how each one is a sequence of steps — and how order matters.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02920" y="1975104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4E2A1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704088" y="2176272"/>
            <a:ext cx="502920" cy="384048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04088" y="2176272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157984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Making tea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4088" y="2651760"/>
            <a:ext cx="5053431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Boil water, add the tea, steep, then pour. Pour first and you get nothing.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33007" y="1975104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4E2A1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434175" y="2176272"/>
            <a:ext cx="502920" cy="384048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34175" y="2176272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01687" y="2157984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Tying shoes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34175" y="2651760"/>
            <a:ext cx="5053431" cy="38100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A precise, repeatable sequence you could write down for someone else.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02920" y="3508248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4E2A1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04088" y="3709416"/>
            <a:ext cx="502920" cy="384048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04088" y="3709416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0" y="3691128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Following directions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4088" y="4184903"/>
            <a:ext cx="5053431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Turn-by-turn steps; a wrong order takes you to the wrong place.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233007" y="3508248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4E2A1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6434175" y="3709416"/>
            <a:ext cx="502920" cy="384048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34175" y="3709416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01687" y="3691128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A free-throw routine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34175" y="4184903"/>
            <a:ext cx="5053431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The same ordered steps every time for a repeatable result.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02920" y="5041392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4E2A1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704088" y="5242560"/>
            <a:ext cx="502920" cy="384048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04088" y="5242560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</a:rPr>
              <a:t>05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71600" y="5224272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Logging in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4088" y="5718048"/>
            <a:ext cx="5053431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Enter username, then password, then submit — in that order.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233007" y="5041392"/>
            <a:ext cx="5455767" cy="1258824"/>
          </a:xfrm>
          <a:prstGeom prst="roundRect">
            <a:avLst>
              <a:gd name="adj" fmla="val 5000"/>
            </a:avLst>
          </a:prstGeom>
          <a:solidFill>
            <a:srgbClr val="F4F4F4"/>
          </a:solidFill>
          <a:ln w="9525">
            <a:solidFill>
              <a:srgbClr val="4E2A1E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6434175" y="5242560"/>
            <a:ext cx="502920" cy="384048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434175" y="5242560"/>
            <a:ext cx="50292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600" b="1">
                <a:solidFill>
                  <a:srgbClr val="FFFFFF"/>
                </a:solidFill>
              </a:rPr>
              <a:t>06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101687" y="5224272"/>
            <a:ext cx="4385919" cy="38404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500" b="1">
                <a:solidFill>
                  <a:srgbClr val="1F2937"/>
                </a:solidFill>
              </a:rPr>
              <a:t>A recipe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34175" y="5718048"/>
            <a:ext cx="5053431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>
                <a:solidFill>
                  <a:srgbClr val="6B7280"/>
                </a:solidFill>
              </a:rPr>
              <a:t>Ingredients and steps in sequence; skip a step and the dish fails.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Introduction to Algorithms, Programming, and Compilers · Slides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502920" y="685800"/>
            <a:ext cx="128016" cy="128016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13232" y="64922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DAY 2 — FROM CODE TO RUNNING PROGRAM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2920" y="2468880"/>
            <a:ext cx="114300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FFFFFF"/>
                </a:solidFill>
              </a:rPr>
              <a:t>How does the code you type actually become a running program?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9CA3AF"/>
                </a:solidFill>
              </a:rPr>
              <a:t>Topic 1.1: Introduction to Algorithms, Programming, and Compilers · Slides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THE BUILD PROCESS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From your keyboard to a running program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11247120" cy="169545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77240" y="1554480"/>
            <a:ext cx="10698480" cy="169545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You write source code, a compiler checks and translates it, and only then does the program run. The compiler is a gatekeeper — some errors must be fixed first.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3533394"/>
            <a:ext cx="182880" cy="182880"/>
          </a:xfrm>
          <a:prstGeom prst="ellipse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478530"/>
            <a:ext cx="109728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Write code in any text editor, or in an IDE that bundles an editor, compiler, and run button.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4027170"/>
            <a:ext cx="182880" cy="182880"/>
          </a:xfrm>
          <a:prstGeom prst="ellipse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3972306"/>
            <a:ext cx="109728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The compiler checks your code for certain errors and translates it for the computer.</a:t>
            </a:r>
          </a:p>
        </p:txBody>
      </p:sp>
      <p:sp>
        <p:nvSpPr>
          <p:cNvPr id="12" name="Oval 11"/>
          <p:cNvSpPr/>
          <p:nvPr/>
        </p:nvSpPr>
        <p:spPr>
          <a:xfrm>
            <a:off x="548640" y="4520946"/>
            <a:ext cx="182880" cy="182880"/>
          </a:xfrm>
          <a:prstGeom prst="ellipse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4466082"/>
            <a:ext cx="109728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000">
                <a:solidFill>
                  <a:srgbClr val="1F2937"/>
                </a:solidFill>
              </a:rPr>
              <a:t>If the compiler finds those errors, the program will not run until you fix them.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Introduction to Algorithms, Programming, and Compilers · Slides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YOUR FIRST PROGRAM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A complete Java program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481328"/>
            <a:ext cx="1088136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600">
                <a:solidFill>
                  <a:srgbClr val="6B7280"/>
                </a:solidFill>
              </a:rPr>
              <a:t>Source code you write; the compiler checks </a:t>
            </a:r>
            <a:r>
              <a:rPr sz="1440">
                <a:solidFill>
                  <a:srgbClr val="1D4ED8"/>
                </a:solidFill>
                <a:highlight>
                  <a:srgbClr val="ECEFF3"/>
                </a:highlight>
                <a:latin typeface="Consolas"/>
              </a:rPr>
              <a:t>ClubWelcome</a:t>
            </a:r>
            <a:r>
              <a:rPr sz="1600">
                <a:solidFill>
                  <a:srgbClr val="6B7280"/>
                </a:solidFill>
              </a:rPr>
              <a:t> before it ever runs.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" y="1901952"/>
            <a:ext cx="10908792" cy="4361688"/>
          </a:xfrm>
          <a:prstGeom prst="roundRect">
            <a:avLst>
              <a:gd name="adj" fmla="val 3000"/>
            </a:avLst>
          </a:prstGeom>
          <a:solidFill>
            <a:srgbClr val="F4F4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77824" y="2139696"/>
            <a:ext cx="10433304" cy="3886200"/>
          </a:xfrm>
          <a:prstGeom prst="rect">
            <a:avLst/>
          </a:prstGeom>
          <a:noFill/>
        </p:spPr>
        <p:txBody>
          <a:bodyPr wrap="none" lIns="0" rIns="0" tIns="0" bIns="0" anchor="t">
            <a:spAutoFit/>
          </a:bodyPr>
          <a:lstStyle/>
          <a:p>
            <a:r>
              <a:rPr sz="2400">
                <a:solidFill>
                  <a:srgbClr val="1D4ED8"/>
                </a:solidFill>
                <a:latin typeface="Consolas"/>
              </a:rPr>
              <a:t>public</a:t>
            </a:r>
            <a:r>
              <a:rPr sz="2400">
                <a:solidFill>
                  <a:srgbClr val="1F2937"/>
                </a:solidFill>
                <a:latin typeface="Consolas"/>
              </a:rPr>
              <a:t> </a:t>
            </a:r>
            <a:r>
              <a:rPr sz="2400">
                <a:solidFill>
                  <a:srgbClr val="1D4ED8"/>
                </a:solidFill>
                <a:latin typeface="Consolas"/>
              </a:rPr>
              <a:t>class</a:t>
            </a:r>
            <a:r>
              <a:rPr sz="2400">
                <a:solidFill>
                  <a:srgbClr val="1F2937"/>
                </a:solidFill>
                <a:latin typeface="Consolas"/>
              </a:rPr>
              <a:t> </a:t>
            </a:r>
            <a:r>
              <a:rPr sz="2400">
                <a:solidFill>
                  <a:srgbClr val="1F2937"/>
                </a:solidFill>
                <a:latin typeface="Consolas"/>
              </a:rPr>
              <a:t>ClubWelcome</a:t>
            </a:r>
            <a:r>
              <a:rPr sz="2400">
                <a:solidFill>
                  <a:srgbClr val="1F2937"/>
                </a:solidFill>
                <a:latin typeface="Consolas"/>
              </a:rPr>
              <a:t> {</a:t>
            </a:r>
          </a:p>
          <a:p>
            <a:r>
              <a:rPr sz="2400">
                <a:solidFill>
                  <a:srgbClr val="1F2937"/>
                </a:solidFill>
                <a:latin typeface="Consolas"/>
              </a:rPr>
              <a:t>  </a:t>
            </a:r>
            <a:r>
              <a:rPr sz="2400">
                <a:solidFill>
                  <a:srgbClr val="1D4ED8"/>
                </a:solidFill>
                <a:latin typeface="Consolas"/>
              </a:rPr>
              <a:t>public</a:t>
            </a:r>
            <a:r>
              <a:rPr sz="2400">
                <a:solidFill>
                  <a:srgbClr val="1F2937"/>
                </a:solidFill>
                <a:latin typeface="Consolas"/>
              </a:rPr>
              <a:t> </a:t>
            </a:r>
            <a:r>
              <a:rPr sz="2400">
                <a:solidFill>
                  <a:srgbClr val="1D4ED8"/>
                </a:solidFill>
                <a:latin typeface="Consolas"/>
              </a:rPr>
              <a:t>static</a:t>
            </a:r>
            <a:r>
              <a:rPr sz="2400">
                <a:solidFill>
                  <a:srgbClr val="1F2937"/>
                </a:solidFill>
                <a:latin typeface="Consolas"/>
              </a:rPr>
              <a:t> </a:t>
            </a:r>
            <a:r>
              <a:rPr sz="2400">
                <a:solidFill>
                  <a:srgbClr val="1D4ED8"/>
                </a:solidFill>
                <a:latin typeface="Consolas"/>
              </a:rPr>
              <a:t>void</a:t>
            </a:r>
            <a:r>
              <a:rPr sz="2400">
                <a:solidFill>
                  <a:srgbClr val="1F2937"/>
                </a:solidFill>
                <a:latin typeface="Consolas"/>
              </a:rPr>
              <a:t> </a:t>
            </a:r>
            <a:r>
              <a:rPr sz="2400">
                <a:solidFill>
                  <a:srgbClr val="1F2937"/>
                </a:solidFill>
                <a:latin typeface="Consolas"/>
              </a:rPr>
              <a:t>main</a:t>
            </a:r>
            <a:r>
              <a:rPr sz="2400">
                <a:solidFill>
                  <a:srgbClr val="1F2937"/>
                </a:solidFill>
                <a:latin typeface="Consolas"/>
              </a:rPr>
              <a:t>(</a:t>
            </a:r>
            <a:r>
              <a:rPr sz="2400">
                <a:solidFill>
                  <a:srgbClr val="1D4ED8"/>
                </a:solidFill>
                <a:latin typeface="Consolas"/>
              </a:rPr>
              <a:t>String</a:t>
            </a:r>
            <a:r>
              <a:rPr sz="2400">
                <a:solidFill>
                  <a:srgbClr val="1F2937"/>
                </a:solidFill>
                <a:latin typeface="Consolas"/>
              </a:rPr>
              <a:t>[] </a:t>
            </a:r>
            <a:r>
              <a:rPr sz="2400">
                <a:solidFill>
                  <a:srgbClr val="1F2937"/>
                </a:solidFill>
                <a:latin typeface="Consolas"/>
              </a:rPr>
              <a:t>a</a:t>
            </a:r>
            <a:r>
              <a:rPr sz="2400">
                <a:solidFill>
                  <a:srgbClr val="1F2937"/>
                </a:solidFill>
                <a:latin typeface="Consolas"/>
              </a:rPr>
              <a:t>) {</a:t>
            </a:r>
          </a:p>
          <a:p>
            <a:r>
              <a:rPr sz="2400">
                <a:solidFill>
                  <a:srgbClr val="1F2937"/>
                </a:solidFill>
                <a:latin typeface="Consolas"/>
              </a:rPr>
              <a:t>    </a:t>
            </a:r>
            <a:r>
              <a:rPr sz="2400">
                <a:solidFill>
                  <a:srgbClr val="1D4ED8"/>
                </a:solidFill>
                <a:latin typeface="Consolas"/>
              </a:rPr>
              <a:t>System</a:t>
            </a:r>
            <a:r>
              <a:rPr sz="2400">
                <a:solidFill>
                  <a:srgbClr val="1F2937"/>
                </a:solidFill>
                <a:latin typeface="Consolas"/>
              </a:rPr>
              <a:t>.</a:t>
            </a:r>
            <a:r>
              <a:rPr sz="2400">
                <a:solidFill>
                  <a:srgbClr val="1F2937"/>
                </a:solidFill>
                <a:latin typeface="Consolas"/>
              </a:rPr>
              <a:t>out</a:t>
            </a:r>
            <a:r>
              <a:rPr sz="2400">
                <a:solidFill>
                  <a:srgbClr val="1F2937"/>
                </a:solidFill>
                <a:latin typeface="Consolas"/>
              </a:rPr>
              <a:t>.</a:t>
            </a:r>
            <a:r>
              <a:rPr sz="2400">
                <a:solidFill>
                  <a:srgbClr val="1F2937"/>
                </a:solidFill>
                <a:latin typeface="Consolas"/>
              </a:rPr>
              <a:t>println</a:t>
            </a:r>
            <a:r>
              <a:rPr sz="2400">
                <a:solidFill>
                  <a:srgbClr val="1F2937"/>
                </a:solidFill>
                <a:latin typeface="Consolas"/>
              </a:rPr>
              <a:t>(</a:t>
            </a:r>
            <a:r>
              <a:rPr sz="2400">
                <a:solidFill>
                  <a:srgbClr val="047857"/>
                </a:solidFill>
                <a:latin typeface="Consolas"/>
              </a:rPr>
              <a:t>"Welcome!"</a:t>
            </a:r>
            <a:r>
              <a:rPr sz="2400">
                <a:solidFill>
                  <a:srgbClr val="1F2937"/>
                </a:solidFill>
                <a:latin typeface="Consolas"/>
              </a:rPr>
              <a:t>);</a:t>
            </a:r>
          </a:p>
          <a:p>
            <a:r>
              <a:rPr sz="2400">
                <a:solidFill>
                  <a:srgbClr val="1F2937"/>
                </a:solidFill>
                <a:latin typeface="Consolas"/>
              </a:rPr>
              <a:t>  }</a:t>
            </a:r>
          </a:p>
          <a:p>
            <a:r>
              <a:rPr sz="2400">
                <a:solidFill>
                  <a:srgbClr val="1F2937"/>
                </a:solidFill>
                <a:latin typeface="Consolas"/>
              </a:rPr>
              <a:t>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Introduction to Algorithms, Programming, and Compilers · Slides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502920" y="320040"/>
            <a:ext cx="128016" cy="128016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13232" y="28346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1000" b="1">
                <a:solidFill>
                  <a:srgbClr val="9CA3AF"/>
                </a:solidFill>
              </a:rPr>
              <a:t>WHEN ERRORS SHOW UP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" y="731519"/>
            <a:ext cx="182880" cy="182880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04672" y="640080"/>
            <a:ext cx="1097280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3000" b="1">
                <a:solidFill>
                  <a:srgbClr val="1F2937"/>
                </a:solidFill>
              </a:rPr>
              <a:t>Caught by the compiler vs. caught when you run it</a:t>
            </a:r>
          </a:p>
        </p:txBody>
      </p:sp>
      <p:sp>
        <p:nvSpPr>
          <p:cNvPr id="6" name="Rectangle 5"/>
          <p:cNvSpPr/>
          <p:nvPr/>
        </p:nvSpPr>
        <p:spPr>
          <a:xfrm>
            <a:off x="502920" y="1554480"/>
            <a:ext cx="5532120" cy="457200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502920" y="1554480"/>
            <a:ext cx="5532120" cy="73152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9CA3AF"/>
                </a:solidFill>
              </a:rPr>
              <a:t>BEFORE IT RUNS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68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1F2937"/>
                </a:solidFill>
              </a:rPr>
              <a:t>The compiler</a:t>
            </a:r>
          </a:p>
        </p:txBody>
      </p:sp>
      <p:sp>
        <p:nvSpPr>
          <p:cNvPr id="10" name="Oval 9"/>
          <p:cNvSpPr/>
          <p:nvPr/>
        </p:nvSpPr>
        <p:spPr>
          <a:xfrm>
            <a:off x="868680" y="3154679"/>
            <a:ext cx="164592" cy="164592"/>
          </a:xfrm>
          <a:prstGeom prst="ellipse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43000" y="3108960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Catches syntax errors — broken language rules.</a:t>
            </a:r>
          </a:p>
        </p:txBody>
      </p:sp>
      <p:sp>
        <p:nvSpPr>
          <p:cNvPr id="12" name="Oval 11"/>
          <p:cNvSpPr/>
          <p:nvPr/>
        </p:nvSpPr>
        <p:spPr>
          <a:xfrm>
            <a:off x="868680" y="3538727"/>
            <a:ext cx="164592" cy="164592"/>
          </a:xfrm>
          <a:prstGeom prst="ellipse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143000" y="3493008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Example: a missing </a:t>
            </a:r>
            <a:r>
              <a:rPr sz="1530">
                <a:solidFill>
                  <a:srgbClr val="1D4ED8"/>
                </a:solidFill>
                <a:highlight>
                  <a:srgbClr val="ECEFF3"/>
                </a:highlight>
                <a:latin typeface="Consolas"/>
              </a:rPr>
              <a:t>;</a:t>
            </a:r>
            <a:r>
              <a:rPr sz="1700">
                <a:solidFill>
                  <a:srgbClr val="1F2937"/>
                </a:solidFill>
              </a:rPr>
              <a:t> or </a:t>
            </a:r>
            <a:r>
              <a:rPr sz="1530">
                <a:solidFill>
                  <a:srgbClr val="1D4ED8"/>
                </a:solidFill>
                <a:highlight>
                  <a:srgbClr val="ECEFF3"/>
                </a:highlight>
                <a:latin typeface="Consolas"/>
              </a:rPr>
              <a:t>}</a:t>
            </a:r>
            <a:r>
              <a:rPr sz="1700">
                <a:solidFill>
                  <a:srgbClr val="1F2937"/>
                </a:solidFill>
              </a:rPr>
              <a:t>.</a:t>
            </a:r>
          </a:p>
        </p:txBody>
      </p:sp>
      <p:sp>
        <p:nvSpPr>
          <p:cNvPr id="14" name="Oval 13"/>
          <p:cNvSpPr/>
          <p:nvPr/>
        </p:nvSpPr>
        <p:spPr>
          <a:xfrm>
            <a:off x="868680" y="3922776"/>
            <a:ext cx="164592" cy="164592"/>
          </a:xfrm>
          <a:prstGeom prst="ellipse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143000" y="3877056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1F2937"/>
                </a:solidFill>
              </a:rPr>
              <a:t>The program will not run until these are fixed.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309359" y="1554480"/>
            <a:ext cx="5532120" cy="4572000"/>
          </a:xfrm>
          <a:prstGeom prst="rect">
            <a:avLst/>
          </a:prstGeom>
          <a:solidFill>
            <a:srgbClr val="1A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309359" y="1554480"/>
            <a:ext cx="5532120" cy="73152"/>
          </a:xfrm>
          <a:prstGeom prst="rect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675120" y="1874519"/>
            <a:ext cx="4800600" cy="32004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</a:rPr>
              <a:t>WHILE IT RUNS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75120" y="2240280"/>
            <a:ext cx="4800600" cy="64008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</a:rPr>
              <a:t>Testing + execution</a:t>
            </a:r>
          </a:p>
        </p:txBody>
      </p:sp>
      <p:sp>
        <p:nvSpPr>
          <p:cNvPr id="20" name="Oval 19"/>
          <p:cNvSpPr/>
          <p:nvPr/>
        </p:nvSpPr>
        <p:spPr>
          <a:xfrm>
            <a:off x="6675120" y="3154679"/>
            <a:ext cx="164592" cy="164592"/>
          </a:xfrm>
          <a:prstGeom prst="ellipse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949440" y="3108960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Logic errors: it runs but gives the wrong answer.</a:t>
            </a:r>
          </a:p>
        </p:txBody>
      </p:sp>
      <p:sp>
        <p:nvSpPr>
          <p:cNvPr id="22" name="Oval 21"/>
          <p:cNvSpPr/>
          <p:nvPr/>
        </p:nvSpPr>
        <p:spPr>
          <a:xfrm>
            <a:off x="6675120" y="3538727"/>
            <a:ext cx="164592" cy="164592"/>
          </a:xfrm>
          <a:prstGeom prst="ellipse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949440" y="3493008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Run-time errors: it crashes partway through.</a:t>
            </a:r>
          </a:p>
        </p:txBody>
      </p:sp>
      <p:sp>
        <p:nvSpPr>
          <p:cNvPr id="24" name="Oval 23"/>
          <p:cNvSpPr/>
          <p:nvPr/>
        </p:nvSpPr>
        <p:spPr>
          <a:xfrm>
            <a:off x="6675120" y="3922776"/>
            <a:ext cx="164592" cy="164592"/>
          </a:xfrm>
          <a:prstGeom prst="ellipse">
            <a:avLst/>
          </a:prstGeom>
          <a:solidFill>
            <a:srgbClr val="4E2A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949440" y="3877056"/>
            <a:ext cx="4617720" cy="292608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pPr algn="l"/>
            <a:r>
              <a:rPr sz="1700">
                <a:solidFill>
                  <a:srgbClr val="FFFFFF"/>
                </a:solidFill>
              </a:rPr>
              <a:t>Found by testing with specific inputs.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02920" y="6492240"/>
            <a:ext cx="111858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sz="800">
                <a:solidFill>
                  <a:srgbClr val="6B7280"/>
                </a:solidFill>
              </a:rPr>
              <a:t>Topic 1.1: Introduction to Algorithms, Programming, and Compilers · Slides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