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502920" cy="6858000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51560" y="77724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00EED1"/>
                </a:solidFill>
              </a:rPr>
              <a:t>UNIT 1 · TOPIC 1.1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560" y="2011680"/>
            <a:ext cx="1069848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6000" b="1">
                <a:solidFill>
                  <a:srgbClr val="FFFFFF"/>
                </a:solidFill>
              </a:rPr>
              <a:t>Understanding Social Engineering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4434840"/>
            <a:ext cx="10058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>
                <a:solidFill>
                  <a:srgbClr val="C0C0C0"/>
                </a:solidFill>
              </a:rPr>
              <a:t>Slides  ·  2 class periods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6446520"/>
            <a:ext cx="5486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i="1">
                <a:solidFill>
                  <a:srgbClr val="6B7280"/>
                </a:solidFill>
              </a:rPr>
              <a:t>Aligned to the AP® Cybersecurity Course Framework (National launch Fall 2026)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DEFENDER MINDSET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One thing to remember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828800"/>
            <a:ext cx="10332720" cy="36576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71600" y="1828800"/>
            <a:ext cx="9418320" cy="2926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</a:rPr>
              <a:t>The first defender on any network isn't a firewall. It's the person deciding whether to click the link.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4617720"/>
            <a:ext cx="941832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sz="1800" i="1">
                <a:solidFill>
                  <a:srgbClr val="00EED1"/>
                </a:solidFill>
              </a:rPr>
              <a:t>— A defender's mantra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Understanding Social Engineering · Slides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— THE EASIEST PATH 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The weakest link in any security system is usually a person.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Understanding Social Engineering · Slides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DEFINITION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What is social engineering?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11247120" cy="150876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98480" cy="1508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600" b="1">
                <a:solidFill>
                  <a:srgbClr val="00EED1"/>
                </a:solidFill>
              </a:rPr>
              <a:t>An attack that uses psychological tactics — not technical exploits — to manipulate someone into doing what the adversary wants.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3346703"/>
            <a:ext cx="182880" cy="182880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291839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Delivered most often by email, text, or social media message.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3840479"/>
            <a:ext cx="182880" cy="182880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785615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Bypasses firewalls and encryption by targeting the person, not the system.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334255"/>
            <a:ext cx="182880" cy="182880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279392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Works because adversaries exploit normal human psychology.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Understanding Social Engineering · Slides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TACTICS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Two psychological tactics show up over and over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2230374"/>
            <a:ext cx="3703320" cy="3311652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2230374"/>
            <a:ext cx="3703320" cy="73152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504694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00EED1"/>
                </a:solidFill>
              </a:rPr>
              <a:t>INTIMIDATION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236214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Threat-based pressure.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3601974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Threatens the target with a negative consequence if they don't comply.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334255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•  "Your account will be suspended."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4700016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•  "You will be reported to your manager."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389120" y="2230374"/>
            <a:ext cx="3703320" cy="3311652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89120" y="2230374"/>
            <a:ext cx="3703320" cy="73152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663440" y="2504694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00EED1"/>
                </a:solidFill>
              </a:rPr>
              <a:t>URGENCY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63440" y="3236214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Time-based pressure.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63440" y="3601974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Creates a reason the target must act quickly — before they can stop and think.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63440" y="4334255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•  "You have 24 hours to verify."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63440" y="4700016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•  "Final notice — last chance."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275320" y="2230374"/>
            <a:ext cx="3703320" cy="3311652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275320" y="2230374"/>
            <a:ext cx="3703320" cy="73152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549640" y="2504694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00EED1"/>
                </a:solidFill>
              </a:rPr>
              <a:t>BOTH AT ONCE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49640" y="3236214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The combo.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49640" y="3601974"/>
            <a:ext cx="3154679" cy="714375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Most successful attacks combine fear with time pressure to short-circuit critical thinking.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49640" y="4572381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•  "URGENT: verify within 1 hour or lose access."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Understanding Social Engineering · Slides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ANATOMY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Six red flags in a single phishing email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417320"/>
            <a:ext cx="1124712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400">
                <a:solidFill>
                  <a:srgbClr val="6B7280"/>
                </a:solidFill>
              </a:rPr>
              <a:t>A real phishing email usually shows several at once — spot any one, then look for more.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02920" y="1975104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00EED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04088" y="2176272"/>
            <a:ext cx="502920" cy="384048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04088" y="2176272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1F2937"/>
                </a:solidFill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157984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Lookalike sender domain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4088" y="2651760"/>
            <a:ext cx="5053431" cy="3810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g00gle.com instead of google.com — small character substitutions matter.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33007" y="1975104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00EED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434175" y="2176272"/>
            <a:ext cx="502920" cy="384048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34175" y="2176272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1F2937"/>
                </a:solidFill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01687" y="2157984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Generic greeting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34175" y="2651760"/>
            <a:ext cx="5053431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"Dear Customer" or no name at all suggests a bulk-sent attack.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02920" y="3508248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00EED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04088" y="3709416"/>
            <a:ext cx="502920" cy="384048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04088" y="3709416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1F2937"/>
                </a:solidFill>
              </a:rPr>
              <a:t>03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3691128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Urgent or threatening subject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4088" y="4184903"/>
            <a:ext cx="5053431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ALL CAPS, deadlines, or threats are designed to short-circuit thinking.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233007" y="3508248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00EED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434175" y="3709416"/>
            <a:ext cx="502920" cy="384048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34175" y="3709416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1F2937"/>
                </a:solidFill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01687" y="3691128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Unexpected link, mismatched URL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34175" y="4184903"/>
            <a:ext cx="5053431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Hover before clicking — the preview rarely matches the claim.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2920" y="5041392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00EED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704088" y="5242560"/>
            <a:ext cx="502920" cy="384048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04088" y="5242560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1F2937"/>
                </a:solidFill>
              </a:rPr>
              <a:t>05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71600" y="5224272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Off formatting or spelling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4088" y="5718048"/>
            <a:ext cx="5053431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Real organizations proof-read; attackers often do not.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233007" y="5041392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00EED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6434175" y="5242560"/>
            <a:ext cx="502920" cy="384048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434175" y="5242560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1F2937"/>
                </a:solidFill>
              </a:rPr>
              <a:t>06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101687" y="5224272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Asks for credentials or money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34175" y="5718048"/>
            <a:ext cx="5053431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No real institution asks for passwords, OTPs, or wires by email.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Understanding Social Engineering · Slides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2 — AFTER THE CLICK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When a social engineering attack succeeds, what actually happens next?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Understanding Social Engineering · Slides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IMPACT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Three categories of damage when an attack succeeds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2440305"/>
            <a:ext cx="3703320" cy="289179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2440305"/>
            <a:ext cx="3703320" cy="73152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714625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00EED1"/>
                </a:solidFill>
              </a:rPr>
              <a:t>IMPERSONATION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446145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Personal info -&gt; account takeover elsewhere.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4013835"/>
            <a:ext cx="3154679" cy="9525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Disclosed name, address, pet, or birthdate often matches identity-verification challenge questions used by other websites.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89120" y="2440305"/>
            <a:ext cx="3703320" cy="289179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389120" y="2440305"/>
            <a:ext cx="3703320" cy="73152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663440" y="2714625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00EED1"/>
                </a:solidFill>
              </a:rPr>
              <a:t>ACCOUNT TAKEOVER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3440" y="3446145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OTP or login code -&gt; direct login as victim.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63440" y="4013835"/>
            <a:ext cx="3154679" cy="714375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A disclosed one-time password (OTP) or auth code lets the adversary log in AS the victim with full account access.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75320" y="2440305"/>
            <a:ext cx="3703320" cy="289179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275320" y="2440305"/>
            <a:ext cx="3703320" cy="73152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49640" y="2714625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00EED1"/>
                </a:solidFill>
              </a:rPr>
              <a:t>MALWARE OR CREDENTIAL CAPTURE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49640" y="3446145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Clicked link -&gt; infected device or fake login page.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49640" y="4013835"/>
            <a:ext cx="3154679" cy="9525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Clicking a malicious link can install malware, steal browser-stored credentials, or redirect to a fake login page that captures the password.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Understanding Social Engineering · Slides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COMPARE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Same situation, two emails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5321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5532120" cy="73152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9CA3AF"/>
                </a:solidFill>
              </a:rPr>
              <a:t>LEGITIMATE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1F2937"/>
                </a:solidFill>
              </a:rPr>
              <a:t>Real email</a:t>
            </a:r>
          </a:p>
        </p:txBody>
      </p:sp>
      <p:sp>
        <p:nvSpPr>
          <p:cNvPr id="10" name="Oval 9"/>
          <p:cNvSpPr/>
          <p:nvPr/>
        </p:nvSpPr>
        <p:spPr>
          <a:xfrm>
            <a:off x="868680" y="3154679"/>
            <a:ext cx="164592" cy="164592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3108960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Sender domain matches the organization exactly.</a:t>
            </a:r>
          </a:p>
        </p:txBody>
      </p:sp>
      <p:sp>
        <p:nvSpPr>
          <p:cNvPr id="12" name="Oval 11"/>
          <p:cNvSpPr/>
          <p:nvPr/>
        </p:nvSpPr>
        <p:spPr>
          <a:xfrm>
            <a:off x="868680" y="3538727"/>
            <a:ext cx="164592" cy="164592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43000" y="3493008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Greeting uses your real name.</a:t>
            </a:r>
          </a:p>
        </p:txBody>
      </p:sp>
      <p:sp>
        <p:nvSpPr>
          <p:cNvPr id="14" name="Oval 13"/>
          <p:cNvSpPr/>
          <p:nvPr/>
        </p:nvSpPr>
        <p:spPr>
          <a:xfrm>
            <a:off x="868680" y="3922776"/>
            <a:ext cx="164592" cy="164592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43000" y="3877056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No deadline, no threat, no all-caps subject.</a:t>
            </a:r>
          </a:p>
        </p:txBody>
      </p:sp>
      <p:sp>
        <p:nvSpPr>
          <p:cNvPr id="16" name="Oval 15"/>
          <p:cNvSpPr/>
          <p:nvPr/>
        </p:nvSpPr>
        <p:spPr>
          <a:xfrm>
            <a:off x="868680" y="4306824"/>
            <a:ext cx="164592" cy="164592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143000" y="4261104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Link previews to the official domain.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09359" y="1554480"/>
            <a:ext cx="553212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309359" y="1554480"/>
            <a:ext cx="5532120" cy="73152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67512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00EED1"/>
                </a:solidFill>
              </a:rPr>
              <a:t>PHISHING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7512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Spoofed email</a:t>
            </a:r>
          </a:p>
        </p:txBody>
      </p:sp>
      <p:sp>
        <p:nvSpPr>
          <p:cNvPr id="22" name="Oval 21"/>
          <p:cNvSpPr/>
          <p:nvPr/>
        </p:nvSpPr>
        <p:spPr>
          <a:xfrm>
            <a:off x="6675120" y="3154679"/>
            <a:ext cx="164592" cy="164592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949440" y="3108960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Sender domain is a near-miss spoof.</a:t>
            </a:r>
          </a:p>
        </p:txBody>
      </p:sp>
      <p:sp>
        <p:nvSpPr>
          <p:cNvPr id="24" name="Oval 23"/>
          <p:cNvSpPr/>
          <p:nvPr/>
        </p:nvSpPr>
        <p:spPr>
          <a:xfrm>
            <a:off x="6675120" y="3538727"/>
            <a:ext cx="164592" cy="164592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949440" y="3493008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Greeting is generic or empty.</a:t>
            </a:r>
          </a:p>
        </p:txBody>
      </p:sp>
      <p:sp>
        <p:nvSpPr>
          <p:cNvPr id="26" name="Oval 25"/>
          <p:cNvSpPr/>
          <p:nvPr/>
        </p:nvSpPr>
        <p:spPr>
          <a:xfrm>
            <a:off x="6675120" y="3922776"/>
            <a:ext cx="164592" cy="164592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949440" y="3877056"/>
            <a:ext cx="4617720" cy="5397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Subject line shouts urgency or threatens consequences.</a:t>
            </a:r>
          </a:p>
        </p:txBody>
      </p:sp>
      <p:sp>
        <p:nvSpPr>
          <p:cNvPr id="28" name="Oval 27"/>
          <p:cNvSpPr/>
          <p:nvPr/>
        </p:nvSpPr>
        <p:spPr>
          <a:xfrm>
            <a:off x="6675120" y="4553966"/>
            <a:ext cx="164592" cy="164592"/>
          </a:xfrm>
          <a:prstGeom prst="ellipse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949440" y="4508246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Link previews to an unrelated or shortened URL.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Understanding Social Engineering · Slides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RESPONSE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00EED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What to do when you suspect social engineering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481328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800" b="1">
                <a:solidFill>
                  <a:srgbClr val="00EED1"/>
                </a:solidFill>
              </a:rPr>
              <a:t>01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55448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Don't click anything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057400"/>
            <a:ext cx="1042416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600">
                <a:solidFill>
                  <a:srgbClr val="6B7280"/>
                </a:solidFill>
              </a:rPr>
              <a:t>Treat suspicion as a stop signal.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" y="2596896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800" b="1">
                <a:solidFill>
                  <a:srgbClr val="00EED1"/>
                </a:solidFill>
              </a:rPr>
              <a:t>02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670048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Verify by a separate channel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172968"/>
            <a:ext cx="1042416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600">
                <a:solidFill>
                  <a:srgbClr val="6B7280"/>
                </a:solidFill>
              </a:rPr>
              <a:t>Call the sender on a known phone number — never reply or use the link.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2920" y="3712463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800" b="1">
                <a:solidFill>
                  <a:srgbClr val="00EED1"/>
                </a:solidFill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3785615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Report 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288536"/>
            <a:ext cx="1042416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600">
                <a:solidFill>
                  <a:srgbClr val="6B7280"/>
                </a:solidFill>
              </a:rPr>
              <a:t>Tell your IT team or use the report-phishing button in your email client.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4828031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800" b="1">
                <a:solidFill>
                  <a:srgbClr val="00EED1"/>
                </a:solidFill>
              </a:rPr>
              <a:t>04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4901183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Document before deleting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5404103"/>
            <a:ext cx="1042416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600">
                <a:solidFill>
                  <a:srgbClr val="6B7280"/>
                </a:solidFill>
              </a:rPr>
              <a:t>Screenshot the message — it helps defenders prevent the next attack.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Understanding Social Engineering · Slides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