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502920" cy="685800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51560" y="77724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F2B233"/>
                </a:solidFill>
              </a:rPr>
              <a:t>AP® BUSINESS WITH PERSONAL FINANCE · UNIT 1 · TOPIC 1.1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560" y="2011680"/>
            <a:ext cx="1069848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6000" b="1">
                <a:solidFill>
                  <a:srgbClr val="FFFFFF"/>
                </a:solidFill>
              </a:rPr>
              <a:t>What Is a Business?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4434840"/>
            <a:ext cx="10058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>
                <a:solidFill>
                  <a:srgbClr val="C0C0C0"/>
                </a:solidFill>
              </a:rPr>
              <a:t>Lesson Slides  ·  4 class periods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1560" y="60807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9CA3AF"/>
                </a:solidFill>
              </a:rPr>
              <a:t>LO: 1.1.A, 1.1.B  ·  Skill: 1.A, 2.A  ·  Canvas: Task 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0" y="6446520"/>
            <a:ext cx="5486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i="1">
                <a:solidFill>
                  <a:srgbClr val="6B7280"/>
                </a:solidFill>
              </a:rPr>
              <a:t>Aligned to the AP® Business with Personal Finance Course Framework (Fall 2026)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2 · LO 1.1.B · EK 1.1.B.1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Value — the building block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828800"/>
            <a:ext cx="10332720" cy="36576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71600" y="2468880"/>
            <a:ext cx="9418320" cy="219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</a:rPr>
              <a:t>"Value is what the customer gets, not what the business spent."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4480560"/>
            <a:ext cx="941832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800" i="1">
                <a:solidFill>
                  <a:srgbClr val="F2B233"/>
                </a:solidFill>
              </a:rPr>
              <a:t>A $4 coffee = high value on Monday morning, low value after a great cup at home.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2 · LO 1.1.B · EK 1.1.B.2-3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Value Creation vs. Value Capture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5321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5532120" cy="73152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9CA3AF"/>
                </a:solidFill>
              </a:rPr>
              <a:t>VALUE CREATION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1F2937"/>
                </a:solidFill>
              </a:rPr>
              <a:t>You made something the customer actually wants.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310128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Examples:</a:t>
            </a:r>
          </a:p>
        </p:txBody>
      </p:sp>
      <p:sp>
        <p:nvSpPr>
          <p:cNvPr id="11" name="Oval 10"/>
          <p:cNvSpPr/>
          <p:nvPr/>
        </p:nvSpPr>
        <p:spPr>
          <a:xfrm>
            <a:off x="868680" y="3813048"/>
            <a:ext cx="164592" cy="164592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43000" y="37673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Streaming service that gives families easy access to movies.</a:t>
            </a:r>
          </a:p>
        </p:txBody>
      </p:sp>
      <p:sp>
        <p:nvSpPr>
          <p:cNvPr id="13" name="Oval 12"/>
          <p:cNvSpPr/>
          <p:nvPr/>
        </p:nvSpPr>
        <p:spPr>
          <a:xfrm>
            <a:off x="868680" y="4270248"/>
            <a:ext cx="164592" cy="164592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43000" y="42245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Delivery app for someone without a car.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09359" y="1554480"/>
            <a:ext cx="553212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309359" y="1554480"/>
            <a:ext cx="5532120" cy="73152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F2B233"/>
                </a:solidFill>
              </a:rPr>
              <a:t>VALUE CAPTURE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7512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You got paid more than you spent.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20" y="3310128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Price charged &gt; cost to produce.</a:t>
            </a:r>
          </a:p>
        </p:txBody>
      </p:sp>
      <p:sp>
        <p:nvSpPr>
          <p:cNvPr id="20" name="Oval 19"/>
          <p:cNvSpPr/>
          <p:nvPr/>
        </p:nvSpPr>
        <p:spPr>
          <a:xfrm>
            <a:off x="6675120" y="4014215"/>
            <a:ext cx="164592" cy="164592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49440" y="3968496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Without capture, the business can't survive — even if it created value.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2 · SIDE BY SIDE · 22–32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Who creates and who captures?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37033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3703320" cy="73152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82880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0F766E"/>
                </a:solidFill>
              </a:rPr>
              <a:t>CAFÉ 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246888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$4 drink, $2 cost.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182112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Created value ✓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3694176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Captured value ✓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4407408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Sustainable.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89120" y="1554480"/>
            <a:ext cx="37033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89120" y="1554480"/>
            <a:ext cx="3703320" cy="73152"/>
          </a:xfrm>
          <a:prstGeom prst="rect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663440" y="182880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D97706"/>
                </a:solidFill>
              </a:rPr>
              <a:t>CAFÉ 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246888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$4 drink, $5 cost.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63440" y="3182112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Created value ✓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63440" y="3694176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Captured value 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63440" y="4407408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Loses money on every sale.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275320" y="1554480"/>
            <a:ext cx="37033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275320" y="1554480"/>
            <a:ext cx="3703320" cy="73152"/>
          </a:xfrm>
          <a:prstGeom prst="rect">
            <a:avLst/>
          </a:prstGeom>
          <a:solidFill>
            <a:srgbClr val="D94F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549640" y="182880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D94F4F"/>
                </a:solidFill>
              </a:rPr>
              <a:t>CAFÉ 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49640" y="246888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Drink customers don't want.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49640" y="3182112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Created value 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49640" y="3694176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Capture is irrelevant.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549640" y="4407408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Nothing to capture.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3 · CASE STUDY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Apply 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45720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solidFill>
                  <a:srgbClr val="C0C0C0"/>
                </a:solidFill>
              </a:rPr>
              <a:t>Brew &amp; Brood — picking the right customer problem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3 · CASE · 5–33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Case: Brew &amp; Brood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12064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1920240"/>
            <a:ext cx="438912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000" b="1">
                <a:solidFill>
                  <a:srgbClr val="9CA3AF"/>
                </a:solidFill>
              </a:rPr>
              <a:t>THE SETUP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2286000"/>
            <a:ext cx="4389120" cy="1463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5600" b="1">
                <a:solidFill>
                  <a:srgbClr val="F2B233"/>
                </a:solidFill>
              </a:rPr>
              <a:t>Brew &amp; Brood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4114800"/>
            <a:ext cx="4389120" cy="1645919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Riley wants to open a tea + board-games café near State University. She has data from 80 students. Now she has to pick the ONE customer problem to anchor the business.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7880" y="15544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F2B233"/>
                </a:solidFill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0" y="1600200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Anchor on boredom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0" y="2103120"/>
            <a:ext cx="5074920" cy="914399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A fun weeknight alternative to scrolling phones.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97880" y="301752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F2B233"/>
                </a:solidFill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66560" y="3063239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Anchor on third-space need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6560" y="3566160"/>
            <a:ext cx="5074920" cy="914399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A non-bar, non-library hangout for the 41%.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97880" y="4480559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F2B233"/>
                </a:solidFill>
              </a:rPr>
              <a:t>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66560" y="4526279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Anchor on group-hangout cost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66560" y="5029199"/>
            <a:ext cx="5074920" cy="914399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Cheapest way for 3+ friends to spend three hours together.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4 · PROJECT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Canvas Project — Task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45720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solidFill>
                  <a:srgbClr val="C0C0C0"/>
                </a:solidFill>
              </a:rPr>
              <a:t>Identify your customer's problem, need, or want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4 · CANVAS PROJECT · 5–25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Start your Business Canvas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112471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>
                <a:solidFill>
                  <a:srgbClr val="6B7280"/>
                </a:solidFill>
              </a:rPr>
              <a:t>Task 1: Identify and describe a customer's problem, need, or want. You'll test these guesses over the rest of the unit.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22402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F2B233"/>
                </a:solidFill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3317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Pick a customer (be specific)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3040" y="29260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Age, role, situation. Someone you could interview tomorrow.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" y="35356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F2B233"/>
                </a:solidFill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6271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Describe their problem, need, or want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42214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What is the customer actually trying to accomplish?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48310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F2B233"/>
                </a:solidFill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9225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Note: guess or validated?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55168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Most of this is still a hypothesis. That's fine for Task 1.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4 · EXIT TICKET · 35–42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Exit Ticket — before you leave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112471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>
                <a:solidFill>
                  <a:srgbClr val="6B7280"/>
                </a:solidFill>
              </a:rPr>
              <a:t>Five minutes. Answer all three.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22402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F2B233"/>
                </a:solidFill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3317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Customer or consumer?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3040" y="29260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Maria buys a hedge trimmer as a gift for her father, Carlos. Who is the customer? Who is the consumer?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" y="35356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F2B233"/>
                </a:solidFill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6271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Which café captures value?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42214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Café A: $4 drink, $2 cost. Café B: $4 drink, $5 cost. Which best illustrates value capture?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48310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F2B233"/>
                </a:solidFill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9225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Why can't a business serve everyone?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55168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In 2–3 sentences, explain. Use the term 'problem-solution fit.'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WARM-UP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Bell Ringer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45720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solidFill>
                  <a:srgbClr val="C0C0C0"/>
                </a:solidFill>
              </a:rPr>
              <a:t>Three minutes — turn and talk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BELL RINGER · 0–5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Espresso Machine Dilemma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12064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1920240"/>
            <a:ext cx="438912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000" b="1">
                <a:solidFill>
                  <a:srgbClr val="9CA3AF"/>
                </a:solidFill>
              </a:rPr>
              <a:t>THE SCENARIO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2286000"/>
            <a:ext cx="4389120" cy="1463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5600" b="1">
                <a:solidFill>
                  <a:srgbClr val="F2B233"/>
                </a:solidFill>
              </a:rPr>
              <a:t>Espresso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4114800"/>
            <a:ext cx="4389120" cy="1645919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Maria gave her dad Carlos an espresso machine for his birthday. He uses it every morning before work.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7880" y="15544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F2B233"/>
                </a:solidFill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0" y="1600200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Who is the customer?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0" y="2103120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The one paying for the machine.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97880" y="265176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F2B233"/>
                </a:solidFill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66560" y="2697479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Who is the consumer?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6560" y="3200400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The one actually using it.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97880" y="3749039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F2B233"/>
                </a:solidFill>
              </a:rPr>
              <a:t>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66560" y="3794759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Did the seller create value?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66560" y="4297679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For Maria, Carlos, both? Defend your answer.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97880" y="484632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F2B233"/>
                </a:solidFill>
              </a:rPr>
              <a:t>04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66560" y="4892040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Did the seller capture value?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66560" y="5394959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When did that happen? Could they capture more?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CONCEPTS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What Is a Business?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45720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solidFill>
                  <a:srgbClr val="C0C0C0"/>
                </a:solidFill>
              </a:rPr>
              <a:t>Learning Objective 1.1.A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LO 1.1.A · EK 1.1.A.1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Business — the core definition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50876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828800"/>
            <a:ext cx="10698480" cy="10515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2B233"/>
                </a:solidFill>
              </a:rPr>
              <a:t>A business is an organization that produces and distributes products — goods AND/OR services.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3346703"/>
            <a:ext cx="182880" cy="182880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291839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Any size — measured by reach, headcount, or revenue.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941063"/>
            <a:ext cx="182880" cy="182880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88620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Sells face-to-face or virtually.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535424"/>
            <a:ext cx="182880" cy="182880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48056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</a:rPr>
              <a:t>From a single-person Etsy shop to a multinational corporation.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LO 1.1.A · EK 1.1.A.2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Customer vs. Consumer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5321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5532120" cy="73152"/>
          </a:xfrm>
          <a:prstGeom prst="rect">
            <a:avLst/>
          </a:prstGeom>
          <a:solidFill>
            <a:srgbClr val="0369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9CA3AF"/>
                </a:solidFill>
              </a:rPr>
              <a:t>CUSTOMER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1F2937"/>
                </a:solidFill>
              </a:rPr>
              <a:t>The buyer.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108960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Pays for the product.</a:t>
            </a:r>
          </a:p>
        </p:txBody>
      </p:sp>
      <p:sp>
        <p:nvSpPr>
          <p:cNvPr id="11" name="Oval 10"/>
          <p:cNvSpPr/>
          <p:nvPr/>
        </p:nvSpPr>
        <p:spPr>
          <a:xfrm>
            <a:off x="868680" y="3813048"/>
            <a:ext cx="164592" cy="164592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43000" y="37673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Parent buying cereal.</a:t>
            </a:r>
          </a:p>
        </p:txBody>
      </p:sp>
      <p:sp>
        <p:nvSpPr>
          <p:cNvPr id="13" name="Oval 12"/>
          <p:cNvSpPr/>
          <p:nvPr/>
        </p:nvSpPr>
        <p:spPr>
          <a:xfrm>
            <a:off x="868680" y="4270248"/>
            <a:ext cx="164592" cy="164592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43000" y="42245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Company buying laptops.</a:t>
            </a:r>
          </a:p>
        </p:txBody>
      </p:sp>
      <p:sp>
        <p:nvSpPr>
          <p:cNvPr id="15" name="Oval 14"/>
          <p:cNvSpPr/>
          <p:nvPr/>
        </p:nvSpPr>
        <p:spPr>
          <a:xfrm>
            <a:off x="868680" y="4727448"/>
            <a:ext cx="164592" cy="164592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143000" y="46817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You, buying your own coffee.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309359" y="1554480"/>
            <a:ext cx="553212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59" y="1554480"/>
            <a:ext cx="5532120" cy="73152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67512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F2B233"/>
                </a:solidFill>
              </a:rPr>
              <a:t>CONSUMER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7512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The user.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75120" y="3108960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Uses the product.</a:t>
            </a:r>
          </a:p>
        </p:txBody>
      </p:sp>
      <p:sp>
        <p:nvSpPr>
          <p:cNvPr id="22" name="Oval 21"/>
          <p:cNvSpPr/>
          <p:nvPr/>
        </p:nvSpPr>
        <p:spPr>
          <a:xfrm>
            <a:off x="6675120" y="3813048"/>
            <a:ext cx="164592" cy="164592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949440" y="37673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Kids eating the cereal.</a:t>
            </a:r>
          </a:p>
        </p:txBody>
      </p:sp>
      <p:sp>
        <p:nvSpPr>
          <p:cNvPr id="24" name="Oval 23"/>
          <p:cNvSpPr/>
          <p:nvPr/>
        </p:nvSpPr>
        <p:spPr>
          <a:xfrm>
            <a:off x="6675120" y="4270248"/>
            <a:ext cx="164592" cy="164592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949440" y="42245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Employees using the laptops.</a:t>
            </a:r>
          </a:p>
        </p:txBody>
      </p:sp>
      <p:sp>
        <p:nvSpPr>
          <p:cNvPr id="26" name="Oval 25"/>
          <p:cNvSpPr/>
          <p:nvPr/>
        </p:nvSpPr>
        <p:spPr>
          <a:xfrm>
            <a:off x="6675120" y="4727448"/>
            <a:ext cx="164592" cy="164592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949440" y="46817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You, drinking your own coffee.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LO 1.1.A · EK 1.1.A.3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Problem-Solution Fit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09728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828800"/>
            <a:ext cx="1069848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2B233"/>
                </a:solidFill>
              </a:rPr>
              <a:t>When a product genuinely solves a specific customer's problem.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935224"/>
            <a:ext cx="182880" cy="182880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288036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Customer problems, needs, and wants = market opportunities.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529584"/>
            <a:ext cx="182880" cy="182880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47472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Businesses design products to address one specific problem.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123944"/>
            <a:ext cx="182880" cy="182880"/>
          </a:xfrm>
          <a:prstGeom prst="ellipse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06908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</a:rPr>
              <a:t>You cannot serve everyone — businesses MUST pick which problem and which customer.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APPLICATION · 35–42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Try it: Which customer? Which problem?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112471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>
                <a:solidFill>
                  <a:srgbClr val="6B7280"/>
                </a:solidFill>
              </a:rPr>
              <a:t>Pick ONE local business you know. On your guided notes, write: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22402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F2B233"/>
                </a:solidFill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3317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The customer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3040" y="29260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Be specific — age, role, situation.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" y="35356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F2B233"/>
                </a:solidFill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6271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The specific problem, need, or want they solve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42214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What is the customer actually trying to accomplish?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48310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F2B233"/>
                </a:solidFill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9225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Who is NOT being served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55168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And explain why that's okay for this business.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F2B2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2 · CONCEPTS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Value Creation vs. Value Capture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45720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solidFill>
                  <a:srgbClr val="C0C0C0"/>
                </a:solidFill>
              </a:rPr>
              <a:t>Learning Objective 1.1.B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What Is a Business? · Lesson Slides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